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8" r:id="rId2"/>
    <p:sldId id="331" r:id="rId3"/>
    <p:sldId id="367" r:id="rId4"/>
    <p:sldId id="333" r:id="rId5"/>
    <p:sldId id="368" r:id="rId6"/>
    <p:sldId id="357" r:id="rId7"/>
    <p:sldId id="358" r:id="rId8"/>
    <p:sldId id="365" r:id="rId9"/>
    <p:sldId id="345" r:id="rId10"/>
    <p:sldId id="361" r:id="rId11"/>
    <p:sldId id="360" r:id="rId12"/>
    <p:sldId id="359" r:id="rId13"/>
    <p:sldId id="362" r:id="rId14"/>
    <p:sldId id="363" r:id="rId15"/>
    <p:sldId id="364" r:id="rId16"/>
    <p:sldId id="366"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B7DE"/>
    <a:srgbClr val="A9DD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4667" autoAdjust="0"/>
  </p:normalViewPr>
  <p:slideViewPr>
    <p:cSldViewPr snapToGrid="0">
      <p:cViewPr varScale="1">
        <p:scale>
          <a:sx n="79" d="100"/>
          <a:sy n="79" d="100"/>
        </p:scale>
        <p:origin x="43"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7C6D7-BF3B-42FC-91F0-99BFD321B0AA}" type="datetimeFigureOut">
              <a:rPr lang="ru-RU" smtClean="0"/>
              <a:t>21.10.2025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69BB3-D495-4F17-A4D7-5AE572FCE6CA}" type="slidenum">
              <a:rPr lang="ru-RU" smtClean="0"/>
              <a:t>‹#›</a:t>
            </a:fld>
            <a:endParaRPr lang="ru-RU"/>
          </a:p>
        </p:txBody>
      </p:sp>
    </p:spTree>
    <p:extLst>
      <p:ext uri="{BB962C8B-B14F-4D97-AF65-F5344CB8AC3E}">
        <p14:creationId xmlns:p14="http://schemas.microsoft.com/office/powerpoint/2010/main" val="163215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712B4C39-779B-456F-B6F7-709D0BC5EA86}" type="datetimeFigureOut">
              <a:rPr lang="ru-RU" smtClean="0"/>
              <a:t>21.10.2025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28DAFC8-B654-4173-BA48-78DA0FDD1ECD}" type="slidenum">
              <a:rPr lang="ru-RU" smtClean="0"/>
              <a:t>‹#›</a:t>
            </a:fld>
            <a:endParaRPr lang="ru-RU"/>
          </a:p>
        </p:txBody>
      </p:sp>
    </p:spTree>
    <p:extLst>
      <p:ext uri="{BB962C8B-B14F-4D97-AF65-F5344CB8AC3E}">
        <p14:creationId xmlns:p14="http://schemas.microsoft.com/office/powerpoint/2010/main" val="1617539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12B4C39-779B-456F-B6F7-709D0BC5EA86}" type="datetimeFigureOut">
              <a:rPr lang="ru-RU" smtClean="0"/>
              <a:t>21.10.2025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28DAFC8-B654-4173-BA48-78DA0FDD1ECD}" type="slidenum">
              <a:rPr lang="ru-RU" smtClean="0"/>
              <a:t>‹#›</a:t>
            </a:fld>
            <a:endParaRPr lang="ru-RU"/>
          </a:p>
        </p:txBody>
      </p:sp>
    </p:spTree>
    <p:extLst>
      <p:ext uri="{BB962C8B-B14F-4D97-AF65-F5344CB8AC3E}">
        <p14:creationId xmlns:p14="http://schemas.microsoft.com/office/powerpoint/2010/main" val="3743647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12B4C39-779B-456F-B6F7-709D0BC5EA86}" type="datetimeFigureOut">
              <a:rPr lang="ru-RU" smtClean="0"/>
              <a:t>21.10.2025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28DAFC8-B654-4173-BA48-78DA0FDD1ECD}" type="slidenum">
              <a:rPr lang="ru-RU" smtClean="0"/>
              <a:t>‹#›</a:t>
            </a:fld>
            <a:endParaRPr lang="ru-RU"/>
          </a:p>
        </p:txBody>
      </p:sp>
    </p:spTree>
    <p:extLst>
      <p:ext uri="{BB962C8B-B14F-4D97-AF65-F5344CB8AC3E}">
        <p14:creationId xmlns:p14="http://schemas.microsoft.com/office/powerpoint/2010/main" val="24295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12B4C39-779B-456F-B6F7-709D0BC5EA86}" type="datetimeFigureOut">
              <a:rPr lang="ru-RU" smtClean="0"/>
              <a:t>21.10.2025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28DAFC8-B654-4173-BA48-78DA0FDD1ECD}" type="slidenum">
              <a:rPr lang="ru-RU" smtClean="0"/>
              <a:t>‹#›</a:t>
            </a:fld>
            <a:endParaRPr lang="ru-RU"/>
          </a:p>
        </p:txBody>
      </p:sp>
    </p:spTree>
    <p:extLst>
      <p:ext uri="{BB962C8B-B14F-4D97-AF65-F5344CB8AC3E}">
        <p14:creationId xmlns:p14="http://schemas.microsoft.com/office/powerpoint/2010/main" val="114116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712B4C39-779B-456F-B6F7-709D0BC5EA86}" type="datetimeFigureOut">
              <a:rPr lang="ru-RU" smtClean="0"/>
              <a:t>21.10.2025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28DAFC8-B654-4173-BA48-78DA0FDD1ECD}" type="slidenum">
              <a:rPr lang="ru-RU" smtClean="0"/>
              <a:t>‹#›</a:t>
            </a:fld>
            <a:endParaRPr lang="ru-RU"/>
          </a:p>
        </p:txBody>
      </p:sp>
    </p:spTree>
    <p:extLst>
      <p:ext uri="{BB962C8B-B14F-4D97-AF65-F5344CB8AC3E}">
        <p14:creationId xmlns:p14="http://schemas.microsoft.com/office/powerpoint/2010/main" val="2690172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712B4C39-779B-456F-B6F7-709D0BC5EA86}" type="datetimeFigureOut">
              <a:rPr lang="ru-RU" smtClean="0"/>
              <a:t>21.10.2025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28DAFC8-B654-4173-BA48-78DA0FDD1ECD}" type="slidenum">
              <a:rPr lang="ru-RU" smtClean="0"/>
              <a:t>‹#›</a:t>
            </a:fld>
            <a:endParaRPr lang="ru-RU"/>
          </a:p>
        </p:txBody>
      </p:sp>
    </p:spTree>
    <p:extLst>
      <p:ext uri="{BB962C8B-B14F-4D97-AF65-F5344CB8AC3E}">
        <p14:creationId xmlns:p14="http://schemas.microsoft.com/office/powerpoint/2010/main" val="87195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712B4C39-779B-456F-B6F7-709D0BC5EA86}" type="datetimeFigureOut">
              <a:rPr lang="ru-RU" smtClean="0"/>
              <a:t>21.10.2025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D28DAFC8-B654-4173-BA48-78DA0FDD1ECD}" type="slidenum">
              <a:rPr lang="ru-RU" smtClean="0"/>
              <a:t>‹#›</a:t>
            </a:fld>
            <a:endParaRPr lang="ru-RU"/>
          </a:p>
        </p:txBody>
      </p:sp>
    </p:spTree>
    <p:extLst>
      <p:ext uri="{BB962C8B-B14F-4D97-AF65-F5344CB8AC3E}">
        <p14:creationId xmlns:p14="http://schemas.microsoft.com/office/powerpoint/2010/main" val="2248213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712B4C39-779B-456F-B6F7-709D0BC5EA86}" type="datetimeFigureOut">
              <a:rPr lang="ru-RU" smtClean="0"/>
              <a:t>21.10.2025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28DAFC8-B654-4173-BA48-78DA0FDD1ECD}" type="slidenum">
              <a:rPr lang="ru-RU" smtClean="0"/>
              <a:t>‹#›</a:t>
            </a:fld>
            <a:endParaRPr lang="ru-RU"/>
          </a:p>
        </p:txBody>
      </p:sp>
    </p:spTree>
    <p:extLst>
      <p:ext uri="{BB962C8B-B14F-4D97-AF65-F5344CB8AC3E}">
        <p14:creationId xmlns:p14="http://schemas.microsoft.com/office/powerpoint/2010/main" val="284764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712B4C39-779B-456F-B6F7-709D0BC5EA86}" type="datetimeFigureOut">
              <a:rPr lang="ru-RU" smtClean="0"/>
              <a:t>21.10.2025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D28DAFC8-B654-4173-BA48-78DA0FDD1ECD}" type="slidenum">
              <a:rPr lang="ru-RU" smtClean="0"/>
              <a:t>‹#›</a:t>
            </a:fld>
            <a:endParaRPr lang="ru-RU"/>
          </a:p>
        </p:txBody>
      </p:sp>
    </p:spTree>
    <p:extLst>
      <p:ext uri="{BB962C8B-B14F-4D97-AF65-F5344CB8AC3E}">
        <p14:creationId xmlns:p14="http://schemas.microsoft.com/office/powerpoint/2010/main" val="3248426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712B4C39-779B-456F-B6F7-709D0BC5EA86}" type="datetimeFigureOut">
              <a:rPr lang="ru-RU" smtClean="0"/>
              <a:t>21.10.2025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28DAFC8-B654-4173-BA48-78DA0FDD1ECD}" type="slidenum">
              <a:rPr lang="ru-RU" smtClean="0"/>
              <a:t>‹#›</a:t>
            </a:fld>
            <a:endParaRPr lang="ru-RU"/>
          </a:p>
        </p:txBody>
      </p:sp>
    </p:spTree>
    <p:extLst>
      <p:ext uri="{BB962C8B-B14F-4D97-AF65-F5344CB8AC3E}">
        <p14:creationId xmlns:p14="http://schemas.microsoft.com/office/powerpoint/2010/main" val="311769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712B4C39-779B-456F-B6F7-709D0BC5EA86}" type="datetimeFigureOut">
              <a:rPr lang="ru-RU" smtClean="0"/>
              <a:t>21.10.2025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28DAFC8-B654-4173-BA48-78DA0FDD1ECD}" type="slidenum">
              <a:rPr lang="ru-RU" smtClean="0"/>
              <a:t>‹#›</a:t>
            </a:fld>
            <a:endParaRPr lang="ru-RU"/>
          </a:p>
        </p:txBody>
      </p:sp>
    </p:spTree>
    <p:extLst>
      <p:ext uri="{BB962C8B-B14F-4D97-AF65-F5344CB8AC3E}">
        <p14:creationId xmlns:p14="http://schemas.microsoft.com/office/powerpoint/2010/main" val="2394333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2B4C39-779B-456F-B6F7-709D0BC5EA86}" type="datetimeFigureOut">
              <a:rPr lang="ru-RU" smtClean="0"/>
              <a:t>21.10.2025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8DAFC8-B654-4173-BA48-78DA0FDD1ECD}" type="slidenum">
              <a:rPr lang="ru-RU" smtClean="0"/>
              <a:t>‹#›</a:t>
            </a:fld>
            <a:endParaRPr lang="ru-RU"/>
          </a:p>
        </p:txBody>
      </p:sp>
    </p:spTree>
    <p:extLst>
      <p:ext uri="{BB962C8B-B14F-4D97-AF65-F5344CB8AC3E}">
        <p14:creationId xmlns:p14="http://schemas.microsoft.com/office/powerpoint/2010/main" val="3507657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9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111642">
            <a:off x="7442248" y="879012"/>
            <a:ext cx="5859056" cy="5658577"/>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rcRect/>
            <a:stretch>
              <a:fillRect r="-18832"/>
            </a:stretch>
          </a:blipFill>
        </p:spPr>
      </p:sp>
      <p:sp>
        <p:nvSpPr>
          <p:cNvPr id="4" name="Freeform 4"/>
          <p:cNvSpPr/>
          <p:nvPr/>
        </p:nvSpPr>
        <p:spPr>
          <a:xfrm>
            <a:off x="2878961" y="6172200"/>
            <a:ext cx="6484879" cy="685800"/>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rcRect/>
            <a:stretch>
              <a:fillRect b="-202028"/>
            </a:stretch>
          </a:blipFill>
        </p:spPr>
      </p:sp>
      <p:sp>
        <p:nvSpPr>
          <p:cNvPr id="5" name="TextBox 5"/>
          <p:cNvSpPr txBox="1"/>
          <p:nvPr/>
        </p:nvSpPr>
        <p:spPr>
          <a:xfrm>
            <a:off x="616540" y="976354"/>
            <a:ext cx="5696501" cy="3170099"/>
          </a:xfrm>
          <a:prstGeom prst="rect">
            <a:avLst/>
          </a:prstGeom>
        </p:spPr>
        <p:txBody>
          <a:bodyPr lIns="0" tIns="0" rIns="0" bIns="0" rtlCol="0" anchor="t">
            <a:spAutoFit/>
          </a:bodyPr>
          <a:lstStyle/>
          <a:p>
            <a:r>
              <a:rPr lang="ru-RU" sz="5400" dirty="0">
                <a:solidFill>
                  <a:srgbClr val="004AAD"/>
                </a:solidFill>
                <a:latin typeface="Bookman Old Style" panose="02050604050505020204" pitchFamily="18" charset="0"/>
              </a:rPr>
              <a:t>Методы машинного обучения.</a:t>
            </a:r>
            <a:endParaRPr lang="en-US" sz="5400" dirty="0">
              <a:solidFill>
                <a:srgbClr val="004AAD"/>
              </a:solidFill>
              <a:latin typeface="Bookman Old Style" panose="02050604050505020204" pitchFamily="18" charset="0"/>
            </a:endParaRPr>
          </a:p>
          <a:p>
            <a:r>
              <a:rPr lang="ru-RU" sz="4400" dirty="0">
                <a:solidFill>
                  <a:srgbClr val="004AAD"/>
                </a:solidFill>
                <a:latin typeface="Bookman Old Style" panose="02050604050505020204" pitchFamily="18" charset="0"/>
              </a:rPr>
              <a:t>Лекция №8</a:t>
            </a:r>
            <a:endParaRPr lang="en-US" sz="4400" dirty="0">
              <a:solidFill>
                <a:srgbClr val="004AAD"/>
              </a:solidFill>
              <a:latin typeface="Bookman Old Style" panose="02050604050505020204" pitchFamily="18" charset="0"/>
            </a:endParaRPr>
          </a:p>
        </p:txBody>
      </p:sp>
      <p:sp>
        <p:nvSpPr>
          <p:cNvPr id="6" name="TextBox 6"/>
          <p:cNvSpPr txBox="1"/>
          <p:nvPr/>
        </p:nvSpPr>
        <p:spPr>
          <a:xfrm>
            <a:off x="616540" y="4654773"/>
            <a:ext cx="6826676" cy="923330"/>
          </a:xfrm>
          <a:prstGeom prst="rect">
            <a:avLst/>
          </a:prstGeom>
        </p:spPr>
        <p:txBody>
          <a:bodyPr wrap="square" lIns="0" tIns="0" rIns="0" bIns="0" rtlCol="0" anchor="t">
            <a:spAutoFit/>
          </a:bodyPr>
          <a:lstStyle/>
          <a:p>
            <a:r>
              <a:rPr lang="ru-RU" sz="2800" dirty="0">
                <a:solidFill>
                  <a:srgbClr val="2BB4D4"/>
                </a:solidFill>
                <a:latin typeface="Bookman Old Style" panose="02050604050505020204" pitchFamily="18" charset="0"/>
              </a:rPr>
              <a:t>Дементьева Кристина Игоревна, </a:t>
            </a:r>
            <a:endParaRPr lang="en-US" sz="2800" dirty="0">
              <a:solidFill>
                <a:srgbClr val="2BB4D4"/>
              </a:solidFill>
              <a:latin typeface="Bookman Old Style" panose="02050604050505020204" pitchFamily="18" charset="0"/>
            </a:endParaRPr>
          </a:p>
          <a:p>
            <a:r>
              <a:rPr lang="ru-RU" sz="1600" dirty="0">
                <a:solidFill>
                  <a:srgbClr val="2BB4D4"/>
                </a:solidFill>
                <a:latin typeface="Bookman Old Style" panose="02050604050505020204" pitchFamily="18" charset="0"/>
              </a:rPr>
              <a:t>старший преподаватель кафедры Прикладной математики и кибернетики СибГУТИ</a:t>
            </a:r>
            <a:endParaRPr lang="en-US" sz="1600" dirty="0">
              <a:solidFill>
                <a:srgbClr val="2BB4D4"/>
              </a:solidFill>
              <a:latin typeface="Bookman Old Style" panose="02050604050505020204" pitchFamily="18" charset="0"/>
            </a:endParaRPr>
          </a:p>
        </p:txBody>
      </p:sp>
      <p:sp>
        <p:nvSpPr>
          <p:cNvPr id="8" name="TextBox 8"/>
          <p:cNvSpPr txBox="1"/>
          <p:nvPr/>
        </p:nvSpPr>
        <p:spPr>
          <a:xfrm>
            <a:off x="604142" y="6220147"/>
            <a:ext cx="3234585" cy="294953"/>
          </a:xfrm>
          <a:prstGeom prst="rect">
            <a:avLst/>
          </a:prstGeom>
        </p:spPr>
        <p:txBody>
          <a:bodyPr lIns="0" tIns="0" rIns="0" bIns="0" rtlCol="0" anchor="t">
            <a:spAutoFit/>
          </a:bodyPr>
          <a:lstStyle/>
          <a:p>
            <a:pPr>
              <a:lnSpc>
                <a:spcPts val="2333"/>
              </a:lnSpc>
            </a:pPr>
            <a:r>
              <a:rPr lang="en-US" sz="1666" spc="83" dirty="0">
                <a:solidFill>
                  <a:srgbClr val="A9DDE9"/>
                </a:solidFill>
                <a:latin typeface="Bookman Old Style" panose="02050604050505020204" pitchFamily="18" charset="0"/>
              </a:rPr>
              <a:t>kirsten-frost@mail.ru</a:t>
            </a:r>
          </a:p>
        </p:txBody>
      </p:sp>
      <p:sp>
        <p:nvSpPr>
          <p:cNvPr id="9" name="TextBox 8"/>
          <p:cNvSpPr txBox="1"/>
          <p:nvPr/>
        </p:nvSpPr>
        <p:spPr>
          <a:xfrm rot="16200000">
            <a:off x="9979003" y="3011534"/>
            <a:ext cx="3666388"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Bookman Old Style" panose="02050604050505020204" pitchFamily="18" charset="0"/>
              </a:rPr>
              <a:t>Методы машинного обучения</a:t>
            </a:r>
          </a:p>
        </p:txBody>
      </p:sp>
    </p:spTree>
    <p:extLst>
      <p:ext uri="{BB962C8B-B14F-4D97-AF65-F5344CB8AC3E}">
        <p14:creationId xmlns:p14="http://schemas.microsoft.com/office/powerpoint/2010/main" val="2836898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Типы нейронных сетей</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2" name="Прямоугольник 1"/>
          <p:cNvSpPr/>
          <p:nvPr/>
        </p:nvSpPr>
        <p:spPr>
          <a:xfrm>
            <a:off x="635671" y="1258802"/>
            <a:ext cx="5640722" cy="2585323"/>
          </a:xfrm>
          <a:prstGeom prst="rect">
            <a:avLst/>
          </a:prstGeom>
        </p:spPr>
        <p:txBody>
          <a:bodyPr wrap="square">
            <a:spAutoFit/>
          </a:bodyPr>
          <a:lstStyle/>
          <a:p>
            <a:r>
              <a:rPr lang="ru-RU" dirty="0">
                <a:latin typeface="Bookman Old Style" panose="02050604050505020204" pitchFamily="18" charset="0"/>
              </a:rPr>
              <a:t>Среди типов нейронных сетей выделяют:</a:t>
            </a:r>
          </a:p>
          <a:p>
            <a:endParaRPr lang="ru-RU" dirty="0">
              <a:latin typeface="Bookman Old Style" panose="02050604050505020204" pitchFamily="18" charset="0"/>
            </a:endParaRPr>
          </a:p>
          <a:p>
            <a:pPr lvl="0"/>
            <a:r>
              <a:rPr lang="ru-RU" b="1" dirty="0">
                <a:latin typeface="Bookman Old Style" panose="02050604050505020204" pitchFamily="18" charset="0"/>
              </a:rPr>
              <a:t>Персептрон</a:t>
            </a:r>
          </a:p>
          <a:p>
            <a:r>
              <a:rPr lang="ru-RU" dirty="0">
                <a:latin typeface="Bookman Old Style" panose="02050604050505020204" pitchFamily="18" charset="0"/>
              </a:rPr>
              <a:t>Самая простая форма нейронных сетей. Нейрон выполняет обработку добавления входных значений с их весами. Полученная сумма затем передается в функцию активации для создания двоичного вывода.</a:t>
            </a:r>
            <a:endParaRPr lang="en-US" dirty="0">
              <a:latin typeface="Bookman Old Style" panose="02050604050505020204" pitchFamily="18" charset="0"/>
            </a:endParaRPr>
          </a:p>
          <a:p>
            <a:endParaRPr lang="en-US" dirty="0">
              <a:latin typeface="Bookman Old Style" panose="02050604050505020204" pitchFamily="18" charset="0"/>
            </a:endParaRPr>
          </a:p>
        </p:txBody>
      </p:sp>
      <p:pic>
        <p:nvPicPr>
          <p:cNvPr id="3074" name="Picture 2" descr="Однослойные перцептрон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273" y="3707397"/>
            <a:ext cx="4283613" cy="3078847"/>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202488" y="1818951"/>
            <a:ext cx="6096000" cy="2031325"/>
          </a:xfrm>
          <a:prstGeom prst="rect">
            <a:avLst/>
          </a:prstGeom>
        </p:spPr>
        <p:txBody>
          <a:bodyPr>
            <a:spAutoFit/>
          </a:bodyPr>
          <a:lstStyle/>
          <a:p>
            <a:pPr lvl="0"/>
            <a:r>
              <a:rPr lang="ru-RU" b="1" dirty="0">
                <a:latin typeface="Bookman Old Style" panose="02050604050505020204" pitchFamily="18" charset="0"/>
              </a:rPr>
              <a:t>Многослойный персептрон</a:t>
            </a:r>
          </a:p>
          <a:p>
            <a:r>
              <a:rPr lang="ru-RU" dirty="0">
                <a:latin typeface="Bookman Old Style" panose="02050604050505020204" pitchFamily="18" charset="0"/>
              </a:rPr>
              <a:t>Многослойные персептроны включают в себя </a:t>
            </a:r>
            <a:r>
              <a:rPr lang="ru-RU" i="1" dirty="0">
                <a:latin typeface="Bookman Old Style" panose="02050604050505020204" pitchFamily="18" charset="0"/>
              </a:rPr>
              <a:t>несколько скрытых слоев и функций активации</a:t>
            </a:r>
            <a:r>
              <a:rPr lang="ru-RU" dirty="0">
                <a:latin typeface="Bookman Old Style" panose="02050604050505020204" pitchFamily="18" charset="0"/>
              </a:rPr>
              <a:t>. Обучение происходит под наблюдением, когда веса обновляются с помощью градиентного спуска.</a:t>
            </a:r>
          </a:p>
          <a:p>
            <a:endParaRPr lang="ru-RU" dirty="0">
              <a:latin typeface="Bookman Old Style" panose="02050604050505020204" pitchFamily="18" charset="0"/>
            </a:endParaRPr>
          </a:p>
        </p:txBody>
      </p:sp>
      <p:pic>
        <p:nvPicPr>
          <p:cNvPr id="7" name="Рисунок 6"/>
          <p:cNvPicPr>
            <a:picLocks noChangeAspect="1"/>
          </p:cNvPicPr>
          <p:nvPr/>
        </p:nvPicPr>
        <p:blipFill>
          <a:blip r:embed="rId5">
            <a:clrChange>
              <a:clrFrom>
                <a:srgbClr val="FFFFFF"/>
              </a:clrFrom>
              <a:clrTo>
                <a:srgbClr val="FFFFFF">
                  <a:alpha val="0"/>
                </a:srgbClr>
              </a:clrTo>
            </a:clrChange>
          </a:blip>
          <a:stretch>
            <a:fillRect/>
          </a:stretch>
        </p:blipFill>
        <p:spPr>
          <a:xfrm>
            <a:off x="6060662" y="3863699"/>
            <a:ext cx="5858974" cy="2922545"/>
          </a:xfrm>
          <a:prstGeom prst="rect">
            <a:avLst/>
          </a:prstGeom>
        </p:spPr>
      </p:pic>
    </p:spTree>
    <p:extLst>
      <p:ext uri="{BB962C8B-B14F-4D97-AF65-F5344CB8AC3E}">
        <p14:creationId xmlns:p14="http://schemas.microsoft.com/office/powerpoint/2010/main" val="3644445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Типы нейронных сетей</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2" name="Прямоугольник 1"/>
          <p:cNvSpPr/>
          <p:nvPr/>
        </p:nvSpPr>
        <p:spPr>
          <a:xfrm>
            <a:off x="635670" y="1258802"/>
            <a:ext cx="9255968" cy="3139321"/>
          </a:xfrm>
          <a:prstGeom prst="rect">
            <a:avLst/>
          </a:prstGeom>
        </p:spPr>
        <p:txBody>
          <a:bodyPr wrap="square">
            <a:spAutoFit/>
          </a:bodyPr>
          <a:lstStyle/>
          <a:p>
            <a:r>
              <a:rPr lang="ru-RU" dirty="0">
                <a:latin typeface="Bookman Old Style" panose="02050604050505020204" pitchFamily="18" charset="0"/>
              </a:rPr>
              <a:t>Среди типов нейронных сетей выделяют:</a:t>
            </a:r>
          </a:p>
          <a:p>
            <a:endParaRPr lang="ru-RU" dirty="0">
              <a:latin typeface="Bookman Old Style" panose="02050604050505020204" pitchFamily="18" charset="0"/>
            </a:endParaRPr>
          </a:p>
          <a:p>
            <a:pPr lvl="0"/>
            <a:r>
              <a:rPr lang="ru-RU" b="1" dirty="0">
                <a:latin typeface="Bookman Old Style" panose="02050604050505020204" pitchFamily="18" charset="0"/>
              </a:rPr>
              <a:t>Сети с прямой связью</a:t>
            </a:r>
          </a:p>
          <a:p>
            <a:pPr lvl="0"/>
            <a:endParaRPr lang="ru-RU" b="1" dirty="0">
              <a:latin typeface="Bookman Old Style" panose="02050604050505020204" pitchFamily="18" charset="0"/>
            </a:endParaRPr>
          </a:p>
          <a:p>
            <a:pPr algn="just"/>
            <a:r>
              <a:rPr lang="ru-RU" dirty="0">
                <a:latin typeface="Bookman Old Style" panose="02050604050505020204" pitchFamily="18" charset="0"/>
              </a:rPr>
              <a:t>Сети с прямой связью состоят из множества нейронов и скрытых слоев. Чем больше количество слоев, тем больше может быть настройка весов. И, следовательно, больше будет способности сети к обучению. Веса не обновляются, так как нет обратного распространения. Результат умножения весов на входы подается на функцию активации, которая действует как пороговое значение. Для сетей с прямой связью характерна функция активация только на выходе.</a:t>
            </a:r>
          </a:p>
        </p:txBody>
      </p:sp>
    </p:spTree>
    <p:extLst>
      <p:ext uri="{BB962C8B-B14F-4D97-AF65-F5344CB8AC3E}">
        <p14:creationId xmlns:p14="http://schemas.microsoft.com/office/powerpoint/2010/main" val="391028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Типы нейронных сетей</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2" name="Прямоугольник 1"/>
          <p:cNvSpPr/>
          <p:nvPr/>
        </p:nvSpPr>
        <p:spPr>
          <a:xfrm>
            <a:off x="635670" y="1258802"/>
            <a:ext cx="9255968" cy="2585323"/>
          </a:xfrm>
          <a:prstGeom prst="rect">
            <a:avLst/>
          </a:prstGeom>
        </p:spPr>
        <p:txBody>
          <a:bodyPr wrap="square">
            <a:spAutoFit/>
          </a:bodyPr>
          <a:lstStyle/>
          <a:p>
            <a:pPr lvl="0"/>
            <a:r>
              <a:rPr lang="ru-RU" b="1" dirty="0">
                <a:latin typeface="Bookman Old Style" panose="02050604050505020204" pitchFamily="18" charset="0"/>
              </a:rPr>
              <a:t>Сверточные нейронные сети</a:t>
            </a:r>
          </a:p>
          <a:p>
            <a:pPr lvl="0"/>
            <a:endParaRPr lang="ru-RU" b="1" dirty="0">
              <a:latin typeface="Bookman Old Style" panose="02050604050505020204" pitchFamily="18" charset="0"/>
            </a:endParaRPr>
          </a:p>
          <a:p>
            <a:r>
              <a:rPr lang="ru-RU" dirty="0">
                <a:latin typeface="Bookman Old Style" panose="02050604050505020204" pitchFamily="18" charset="0"/>
              </a:rPr>
              <a:t>CNN содержит несколько слоев свертки, которые отвечают за извлечение важных функций из изображения. Операция свертки использует пользовательскую матрицу, также называемую фильтрами, для свертки входного изображения и создания карт. Эти фильтры инициализируются случайным образом, а затем обновляются путем обратного распространения. После слоя свертки идет слой объединения, который отвечает за агрегацию карт, созданных на основе свертки.</a:t>
            </a:r>
          </a:p>
        </p:txBody>
      </p:sp>
      <p:pic>
        <p:nvPicPr>
          <p:cNvPr id="6146" name="Picture 2" descr="Принцип работы свёрточной нейронной сети (CN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5237" y="3915363"/>
            <a:ext cx="4581525" cy="229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358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Типы нейронных сетей</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2" name="Прямоугольник 1"/>
          <p:cNvSpPr/>
          <p:nvPr/>
        </p:nvSpPr>
        <p:spPr>
          <a:xfrm>
            <a:off x="635669" y="1258802"/>
            <a:ext cx="10719685" cy="3139321"/>
          </a:xfrm>
          <a:prstGeom prst="rect">
            <a:avLst/>
          </a:prstGeom>
        </p:spPr>
        <p:txBody>
          <a:bodyPr wrap="square">
            <a:spAutoFit/>
          </a:bodyPr>
          <a:lstStyle/>
          <a:p>
            <a:pPr lvl="0"/>
            <a:r>
              <a:rPr lang="ru-RU" b="1" dirty="0" err="1">
                <a:latin typeface="Bookman Old Style" panose="02050604050505020204" pitchFamily="18" charset="0"/>
              </a:rPr>
              <a:t>Реккурентные</a:t>
            </a:r>
            <a:r>
              <a:rPr lang="ru-RU" b="1" dirty="0">
                <a:latin typeface="Bookman Old Style" panose="02050604050505020204" pitchFamily="18" charset="0"/>
              </a:rPr>
              <a:t> нейронные сети</a:t>
            </a:r>
          </a:p>
          <a:p>
            <a:pPr lvl="0"/>
            <a:endParaRPr lang="ru-RU" b="1" dirty="0">
              <a:latin typeface="Bookman Old Style" panose="02050604050505020204" pitchFamily="18" charset="0"/>
            </a:endParaRPr>
          </a:p>
          <a:p>
            <a:r>
              <a:rPr lang="ru-RU" dirty="0">
                <a:latin typeface="Bookman Old Style" panose="02050604050505020204" pitchFamily="18" charset="0"/>
              </a:rPr>
              <a:t>Идея RNN заключается в последовательном использовании информации. В традиционных нейронных сетях подразумевается, что все входы и выходы независимы. Но если вы хотите предсказать следующее слово в предложении, лучше учитывать предшествующие ему слова. RNN называются рекуррентными, потому что они выполняют одну и ту же задачу для каждого элемента последовательности, причем выход зависит от предыдущих вычислений. Еще одна интерпретация RNN: это сети, у которых есть «память», которая учитывает предшествующую информацию. Теоретически рекуррентная нейронная сеть может использовать информацию в произвольно длинных последовательностях, но на практике она ограничена лишь несколькими шагами.</a:t>
            </a:r>
          </a:p>
        </p:txBody>
      </p:sp>
      <p:pic>
        <p:nvPicPr>
          <p:cNvPr id="3" name="Рисунок 2"/>
          <p:cNvPicPr>
            <a:picLocks noChangeAspect="1"/>
          </p:cNvPicPr>
          <p:nvPr/>
        </p:nvPicPr>
        <p:blipFill>
          <a:blip r:embed="rId4">
            <a:clrChange>
              <a:clrFrom>
                <a:srgbClr val="FEFEFE"/>
              </a:clrFrom>
              <a:clrTo>
                <a:srgbClr val="FEFEFE">
                  <a:alpha val="0"/>
                </a:srgbClr>
              </a:clrTo>
            </a:clrChange>
          </a:blip>
          <a:stretch>
            <a:fillRect/>
          </a:stretch>
        </p:blipFill>
        <p:spPr>
          <a:xfrm>
            <a:off x="4650500" y="4567639"/>
            <a:ext cx="3509775" cy="2399087"/>
          </a:xfrm>
          <a:prstGeom prst="rect">
            <a:avLst/>
          </a:prstGeom>
        </p:spPr>
      </p:pic>
    </p:spTree>
    <p:extLst>
      <p:ext uri="{BB962C8B-B14F-4D97-AF65-F5344CB8AC3E}">
        <p14:creationId xmlns:p14="http://schemas.microsoft.com/office/powerpoint/2010/main" val="367706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Типы нейронных сетей</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2" name="Прямоугольник 1"/>
          <p:cNvSpPr/>
          <p:nvPr/>
        </p:nvSpPr>
        <p:spPr>
          <a:xfrm>
            <a:off x="635669" y="1258802"/>
            <a:ext cx="10131857" cy="1754326"/>
          </a:xfrm>
          <a:prstGeom prst="rect">
            <a:avLst/>
          </a:prstGeom>
        </p:spPr>
        <p:txBody>
          <a:bodyPr wrap="square">
            <a:spAutoFit/>
          </a:bodyPr>
          <a:lstStyle/>
          <a:p>
            <a:pPr lvl="0"/>
            <a:r>
              <a:rPr lang="ru-RU" b="1" dirty="0" err="1">
                <a:latin typeface="Bookman Old Style" panose="02050604050505020204" pitchFamily="18" charset="0"/>
              </a:rPr>
              <a:t>Реккурентные</a:t>
            </a:r>
            <a:r>
              <a:rPr lang="ru-RU" b="1" dirty="0">
                <a:latin typeface="Bookman Old Style" panose="02050604050505020204" pitchFamily="18" charset="0"/>
              </a:rPr>
              <a:t> нейронные сети</a:t>
            </a:r>
          </a:p>
          <a:p>
            <a:pPr lvl="0"/>
            <a:endParaRPr lang="ru-RU" b="1" dirty="0">
              <a:latin typeface="Bookman Old Style" panose="02050604050505020204" pitchFamily="18" charset="0"/>
            </a:endParaRPr>
          </a:p>
          <a:p>
            <a:r>
              <a:rPr lang="ru-RU" dirty="0">
                <a:latin typeface="Bookman Old Style" panose="02050604050505020204" pitchFamily="18" charset="0"/>
              </a:rPr>
              <a:t>В настоящее время рекуррентные нейронные сети (RNN) довольно популярны . Их особенностью является то, что на вход на скрытый слой подаётся не только значение предыдущего слоя, но и выходные значения нейронов этого или следующих слоёв</a:t>
            </a:r>
          </a:p>
        </p:txBody>
      </p:sp>
      <p:pic>
        <p:nvPicPr>
          <p:cNvPr id="5122" name="Picture 2" descr="Схема рекуррентной нейронной сети в свернутом виде (слева) и в развернутом (справа)"/>
          <p:cNvPicPr>
            <a:picLocks noChangeAspect="1" noChangeArrowheads="1"/>
          </p:cNvPicPr>
          <p:nvPr/>
        </p:nvPicPr>
        <p:blipFill rotWithShape="1">
          <a:blip r:embed="rId4">
            <a:extLst>
              <a:ext uri="{28A0092B-C50C-407E-A947-70E740481C1C}">
                <a14:useLocalDpi xmlns:a14="http://schemas.microsoft.com/office/drawing/2010/main" val="0"/>
              </a:ext>
            </a:extLst>
          </a:blip>
          <a:srcRect r="83622"/>
          <a:stretch/>
        </p:blipFill>
        <p:spPr bwMode="auto">
          <a:xfrm>
            <a:off x="1036352" y="3585210"/>
            <a:ext cx="1327993" cy="223042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Схема рекуррентной нейронной сети в свернутом виде (слева) и в развернутом (справа)"/>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903"/>
          <a:stretch/>
        </p:blipFill>
        <p:spPr bwMode="auto">
          <a:xfrm>
            <a:off x="4630584" y="3572509"/>
            <a:ext cx="6857654" cy="2243130"/>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84731" y="5987734"/>
            <a:ext cx="3712990" cy="523220"/>
          </a:xfrm>
          <a:prstGeom prst="rect">
            <a:avLst/>
          </a:prstGeom>
        </p:spPr>
        <p:txBody>
          <a:bodyPr wrap="square">
            <a:spAutoFit/>
          </a:bodyPr>
          <a:lstStyle/>
          <a:p>
            <a:pPr algn="ctr"/>
            <a:r>
              <a:rPr lang="ru-RU" sz="1400" dirty="0">
                <a:solidFill>
                  <a:schemeClr val="bg1">
                    <a:lumMod val="50000"/>
                  </a:schemeClr>
                </a:solidFill>
                <a:latin typeface="Bookman Old Style" panose="02050604050505020204" pitchFamily="18" charset="0"/>
              </a:rPr>
              <a:t>Схема рекуррентной нейронной сети в свернутом виде</a:t>
            </a:r>
          </a:p>
        </p:txBody>
      </p:sp>
      <p:sp>
        <p:nvSpPr>
          <p:cNvPr id="7" name="Прямоугольник 6"/>
          <p:cNvSpPr/>
          <p:nvPr/>
        </p:nvSpPr>
        <p:spPr>
          <a:xfrm>
            <a:off x="5317400" y="5987734"/>
            <a:ext cx="6096000" cy="307777"/>
          </a:xfrm>
          <a:prstGeom prst="rect">
            <a:avLst/>
          </a:prstGeom>
        </p:spPr>
        <p:txBody>
          <a:bodyPr>
            <a:spAutoFit/>
          </a:bodyPr>
          <a:lstStyle/>
          <a:p>
            <a:pPr algn="ctr"/>
            <a:r>
              <a:rPr lang="ru-RU" sz="1400" dirty="0">
                <a:solidFill>
                  <a:schemeClr val="bg1">
                    <a:lumMod val="50000"/>
                  </a:schemeClr>
                </a:solidFill>
                <a:latin typeface="Bookman Old Style" panose="02050604050505020204" pitchFamily="18" charset="0"/>
              </a:rPr>
              <a:t>Схема рекуррентной нейронной сети в развернутом виде</a:t>
            </a:r>
          </a:p>
        </p:txBody>
      </p:sp>
    </p:spTree>
    <p:extLst>
      <p:ext uri="{BB962C8B-B14F-4D97-AF65-F5344CB8AC3E}">
        <p14:creationId xmlns:p14="http://schemas.microsoft.com/office/powerpoint/2010/main" val="798153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Типы нейронных сетей</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2" name="Прямоугольник 1"/>
          <p:cNvSpPr/>
          <p:nvPr/>
        </p:nvSpPr>
        <p:spPr>
          <a:xfrm>
            <a:off x="635670" y="1258802"/>
            <a:ext cx="5755799" cy="5355312"/>
          </a:xfrm>
          <a:prstGeom prst="rect">
            <a:avLst/>
          </a:prstGeom>
        </p:spPr>
        <p:txBody>
          <a:bodyPr wrap="square">
            <a:spAutoFit/>
          </a:bodyPr>
          <a:lstStyle/>
          <a:p>
            <a:pPr lvl="0"/>
            <a:r>
              <a:rPr lang="ru-RU" b="1" dirty="0">
                <a:latin typeface="Bookman Old Style" panose="02050604050505020204" pitchFamily="18" charset="0"/>
              </a:rPr>
              <a:t>Сеть-</a:t>
            </a:r>
            <a:r>
              <a:rPr lang="ru-RU" b="1" dirty="0" err="1">
                <a:latin typeface="Bookman Old Style" panose="02050604050505020204" pitchFamily="18" charset="0"/>
              </a:rPr>
              <a:t>трансформер</a:t>
            </a:r>
            <a:endParaRPr lang="ru-RU" b="1" dirty="0">
              <a:latin typeface="Bookman Old Style" panose="02050604050505020204" pitchFamily="18" charset="0"/>
            </a:endParaRPr>
          </a:p>
          <a:p>
            <a:pPr lvl="0"/>
            <a:endParaRPr lang="ru-RU" b="1" dirty="0">
              <a:latin typeface="Bookman Old Style" panose="02050604050505020204" pitchFamily="18" charset="0"/>
            </a:endParaRPr>
          </a:p>
          <a:p>
            <a:r>
              <a:rPr lang="ru-RU" dirty="0" err="1">
                <a:latin typeface="Bookman Old Style" panose="02050604050505020204" pitchFamily="18" charset="0"/>
              </a:rPr>
              <a:t>Трансформеры</a:t>
            </a:r>
            <a:r>
              <a:rPr lang="ru-RU" dirty="0">
                <a:latin typeface="Bookman Old Style" panose="02050604050505020204" pitchFamily="18" charset="0"/>
              </a:rPr>
              <a:t> — относительно новый тип </a:t>
            </a:r>
            <a:r>
              <a:rPr lang="ru-RU" dirty="0" err="1">
                <a:latin typeface="Bookman Old Style" panose="02050604050505020204" pitchFamily="18" charset="0"/>
              </a:rPr>
              <a:t>нейросетей</a:t>
            </a:r>
            <a:r>
              <a:rPr lang="ru-RU" dirty="0">
                <a:latin typeface="Bookman Old Style" panose="02050604050505020204" pitchFamily="18" charset="0"/>
              </a:rPr>
              <a:t>, направленный на решение последовательностей с легкой обработкой дальнодействующих зависимостей. На сегодня это самая продвинутая техника в области обработки естественной речи (NLP).</a:t>
            </a:r>
          </a:p>
          <a:p>
            <a:r>
              <a:rPr lang="ru-RU" dirty="0">
                <a:latin typeface="Bookman Old Style" panose="02050604050505020204" pitchFamily="18" charset="0"/>
              </a:rPr>
              <a:t>С их помощью можно переводить текст, писать стихи и статьи и даже генерировать компьютерный код. В отличие от рекуррентных нейронных сетей (RNN), </a:t>
            </a:r>
            <a:r>
              <a:rPr lang="ru-RU" dirty="0" err="1">
                <a:latin typeface="Bookman Old Style" panose="02050604050505020204" pitchFamily="18" charset="0"/>
              </a:rPr>
              <a:t>трансформеры</a:t>
            </a:r>
            <a:r>
              <a:rPr lang="ru-RU" dirty="0">
                <a:latin typeface="Bookman Old Style" panose="02050604050505020204" pitchFamily="18" charset="0"/>
              </a:rPr>
              <a:t> не обрабатывают последовательности по порядку. Например, если исходные данные — текст, то им не нужно обрабатывать конец предложения после обработки начала. Благодаря этому такую </a:t>
            </a:r>
            <a:r>
              <a:rPr lang="ru-RU" dirty="0" err="1">
                <a:latin typeface="Bookman Old Style" panose="02050604050505020204" pitchFamily="18" charset="0"/>
              </a:rPr>
              <a:t>нейросеть</a:t>
            </a:r>
            <a:r>
              <a:rPr lang="ru-RU" dirty="0">
                <a:latin typeface="Bookman Old Style" panose="02050604050505020204" pitchFamily="18" charset="0"/>
              </a:rPr>
              <a:t> можно распараллелить и обучить значительно быстрее.</a:t>
            </a:r>
          </a:p>
        </p:txBody>
      </p:sp>
      <p:pic>
        <p:nvPicPr>
          <p:cNvPr id="7170" name="Picture 2" descr="Что такое трансформеры? (машинное обучение)"/>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87994" y="615302"/>
            <a:ext cx="4480842" cy="624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564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Библиотеки для обучения</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 name="Рисунок 2"/>
          <p:cNvPicPr>
            <a:picLocks noChangeAspect="1"/>
          </p:cNvPicPr>
          <p:nvPr/>
        </p:nvPicPr>
        <p:blipFill>
          <a:blip r:embed="rId4">
            <a:clrChange>
              <a:clrFrom>
                <a:srgbClr val="FEFEFE"/>
              </a:clrFrom>
              <a:clrTo>
                <a:srgbClr val="FEFEFE">
                  <a:alpha val="0"/>
                </a:srgbClr>
              </a:clrTo>
            </a:clrChange>
          </a:blip>
          <a:stretch>
            <a:fillRect/>
          </a:stretch>
        </p:blipFill>
        <p:spPr>
          <a:xfrm>
            <a:off x="852583" y="1399073"/>
            <a:ext cx="8655309" cy="5086693"/>
          </a:xfrm>
          <a:prstGeom prst="rect">
            <a:avLst/>
          </a:prstGeom>
        </p:spPr>
      </p:pic>
    </p:spTree>
    <p:extLst>
      <p:ext uri="{BB962C8B-B14F-4D97-AF65-F5344CB8AC3E}">
        <p14:creationId xmlns:p14="http://schemas.microsoft.com/office/powerpoint/2010/main" val="64993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2" name="Рисунок 1"/>
          <p:cNvPicPr>
            <a:picLocks noChangeAspect="1"/>
          </p:cNvPicPr>
          <p:nvPr/>
        </p:nvPicPr>
        <p:blipFill>
          <a:blip r:embed="rId4"/>
          <a:stretch>
            <a:fillRect/>
          </a:stretch>
        </p:blipFill>
        <p:spPr>
          <a:xfrm>
            <a:off x="418301" y="1212979"/>
            <a:ext cx="5990031" cy="5101899"/>
          </a:xfrm>
          <a:prstGeom prst="rect">
            <a:avLst/>
          </a:prstGeom>
        </p:spPr>
      </p:pic>
      <p:sp>
        <p:nvSpPr>
          <p:cNvPr id="3" name="Прямоугольник 2"/>
          <p:cNvSpPr/>
          <p:nvPr/>
        </p:nvSpPr>
        <p:spPr>
          <a:xfrm>
            <a:off x="6186618" y="1399073"/>
            <a:ext cx="5440913" cy="338554"/>
          </a:xfrm>
          <a:prstGeom prst="rect">
            <a:avLst/>
          </a:prstGeom>
        </p:spPr>
        <p:txBody>
          <a:bodyPr wrap="none">
            <a:spAutoFit/>
          </a:bodyPr>
          <a:lstStyle/>
          <a:p>
            <a:r>
              <a:rPr lang="ru-RU" sz="1600" dirty="0">
                <a:latin typeface="Bookman Old Style" panose="02050604050505020204" pitchFamily="18" charset="0"/>
              </a:rPr>
              <a:t>https://github.com/zalandoresearch/fashion-mnist</a:t>
            </a:r>
          </a:p>
        </p:txBody>
      </p:sp>
      <p:sp>
        <p:nvSpPr>
          <p:cNvPr id="7" name="Прямоугольник 6"/>
          <p:cNvSpPr/>
          <p:nvPr/>
        </p:nvSpPr>
        <p:spPr>
          <a:xfrm>
            <a:off x="444605" y="427435"/>
            <a:ext cx="6462025" cy="461665"/>
          </a:xfrm>
          <a:prstGeom prst="rect">
            <a:avLst/>
          </a:prstGeom>
        </p:spPr>
        <p:txBody>
          <a:bodyPr wrap="none">
            <a:spAutoFit/>
          </a:bodyPr>
          <a:lstStyle/>
          <a:p>
            <a:r>
              <a:rPr lang="ru-RU" sz="2400" b="1" dirty="0">
                <a:latin typeface="Bookman Old Style" panose="02050604050505020204" pitchFamily="18" charset="0"/>
              </a:rPr>
              <a:t>Задача: распознать предмет одежды</a:t>
            </a:r>
          </a:p>
        </p:txBody>
      </p:sp>
      <p:sp>
        <p:nvSpPr>
          <p:cNvPr id="8" name="Прямоугольник 7"/>
          <p:cNvSpPr/>
          <p:nvPr/>
        </p:nvSpPr>
        <p:spPr>
          <a:xfrm>
            <a:off x="6408332" y="2443946"/>
            <a:ext cx="6096000" cy="3139321"/>
          </a:xfrm>
          <a:prstGeom prst="rect">
            <a:avLst/>
          </a:prstGeom>
        </p:spPr>
        <p:txBody>
          <a:bodyPr>
            <a:spAutoFit/>
          </a:bodyPr>
          <a:lstStyle/>
          <a:p>
            <a:r>
              <a:rPr lang="ru-RU" b="1" dirty="0">
                <a:latin typeface="Bookman Old Style" panose="02050604050505020204" pitchFamily="18" charset="0"/>
              </a:rPr>
              <a:t>Всего 10 классов:</a:t>
            </a:r>
          </a:p>
          <a:p>
            <a:r>
              <a:rPr lang="ru-RU" dirty="0">
                <a:latin typeface="Bookman Old Style" panose="02050604050505020204" pitchFamily="18" charset="0"/>
              </a:rPr>
              <a:t>футболка</a:t>
            </a:r>
          </a:p>
          <a:p>
            <a:r>
              <a:rPr lang="ru-RU" dirty="0">
                <a:latin typeface="Bookman Old Style" panose="02050604050505020204" pitchFamily="18" charset="0"/>
              </a:rPr>
              <a:t>брюки</a:t>
            </a:r>
          </a:p>
          <a:p>
            <a:r>
              <a:rPr lang="ru-RU" dirty="0">
                <a:latin typeface="Bookman Old Style" panose="02050604050505020204" pitchFamily="18" charset="0"/>
              </a:rPr>
              <a:t>свитер</a:t>
            </a:r>
          </a:p>
          <a:p>
            <a:r>
              <a:rPr lang="ru-RU" dirty="0">
                <a:latin typeface="Bookman Old Style" panose="02050604050505020204" pitchFamily="18" charset="0"/>
              </a:rPr>
              <a:t>платье</a:t>
            </a:r>
          </a:p>
          <a:p>
            <a:r>
              <a:rPr lang="ru-RU" dirty="0">
                <a:latin typeface="Bookman Old Style" panose="02050604050505020204" pitchFamily="18" charset="0"/>
              </a:rPr>
              <a:t>пальто</a:t>
            </a:r>
          </a:p>
          <a:p>
            <a:r>
              <a:rPr lang="ru-RU" dirty="0">
                <a:latin typeface="Bookman Old Style" panose="02050604050505020204" pitchFamily="18" charset="0"/>
              </a:rPr>
              <a:t>туфли</a:t>
            </a:r>
          </a:p>
          <a:p>
            <a:r>
              <a:rPr lang="ru-RU" dirty="0">
                <a:latin typeface="Bookman Old Style" panose="02050604050505020204" pitchFamily="18" charset="0"/>
              </a:rPr>
              <a:t>рубашка</a:t>
            </a:r>
          </a:p>
          <a:p>
            <a:r>
              <a:rPr lang="ru-RU" dirty="0">
                <a:latin typeface="Bookman Old Style" panose="02050604050505020204" pitchFamily="18" charset="0"/>
              </a:rPr>
              <a:t>кроссовки</a:t>
            </a:r>
          </a:p>
          <a:p>
            <a:r>
              <a:rPr lang="ru-RU" dirty="0">
                <a:latin typeface="Bookman Old Style" panose="02050604050505020204" pitchFamily="18" charset="0"/>
              </a:rPr>
              <a:t>сумка</a:t>
            </a:r>
          </a:p>
          <a:p>
            <a:r>
              <a:rPr lang="ru-RU" dirty="0">
                <a:latin typeface="Bookman Old Style" panose="02050604050505020204" pitchFamily="18" charset="0"/>
              </a:rPr>
              <a:t>ботинки</a:t>
            </a:r>
          </a:p>
        </p:txBody>
      </p:sp>
    </p:spTree>
    <p:extLst>
      <p:ext uri="{BB962C8B-B14F-4D97-AF65-F5344CB8AC3E}">
        <p14:creationId xmlns:p14="http://schemas.microsoft.com/office/powerpoint/2010/main" val="856980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p:cNvSpPr/>
          <p:nvPr/>
        </p:nvSpPr>
        <p:spPr>
          <a:xfrm>
            <a:off x="444605" y="427435"/>
            <a:ext cx="6462025" cy="461665"/>
          </a:xfrm>
          <a:prstGeom prst="rect">
            <a:avLst/>
          </a:prstGeom>
        </p:spPr>
        <p:txBody>
          <a:bodyPr wrap="none">
            <a:spAutoFit/>
          </a:bodyPr>
          <a:lstStyle/>
          <a:p>
            <a:r>
              <a:rPr lang="ru-RU" sz="2400" b="1" dirty="0">
                <a:latin typeface="Bookman Old Style" panose="02050604050505020204" pitchFamily="18" charset="0"/>
              </a:rPr>
              <a:t>Задача: распознать предмет одежды</a:t>
            </a:r>
          </a:p>
        </p:txBody>
      </p:sp>
      <p:pic>
        <p:nvPicPr>
          <p:cNvPr id="5" name="Рисунок 4"/>
          <p:cNvPicPr>
            <a:picLocks noChangeAspect="1"/>
          </p:cNvPicPr>
          <p:nvPr/>
        </p:nvPicPr>
        <p:blipFill>
          <a:blip r:embed="rId4"/>
          <a:stretch>
            <a:fillRect/>
          </a:stretch>
        </p:blipFill>
        <p:spPr>
          <a:xfrm>
            <a:off x="444605" y="1280009"/>
            <a:ext cx="5953581" cy="3049395"/>
          </a:xfrm>
          <a:prstGeom prst="rect">
            <a:avLst/>
          </a:prstGeom>
        </p:spPr>
      </p:pic>
      <p:pic>
        <p:nvPicPr>
          <p:cNvPr id="9" name="Рисунок 8"/>
          <p:cNvPicPr>
            <a:picLocks noChangeAspect="1"/>
          </p:cNvPicPr>
          <p:nvPr/>
        </p:nvPicPr>
        <p:blipFill rotWithShape="1">
          <a:blip r:embed="rId5">
            <a:duotone>
              <a:schemeClr val="accent5">
                <a:shade val="45000"/>
                <a:satMod val="135000"/>
              </a:schemeClr>
              <a:prstClr val="white"/>
            </a:duotone>
          </a:blip>
          <a:srcRect l="1176" r="8725"/>
          <a:stretch/>
        </p:blipFill>
        <p:spPr>
          <a:xfrm>
            <a:off x="6398186" y="970446"/>
            <a:ext cx="5001210" cy="3358958"/>
          </a:xfrm>
          <a:prstGeom prst="rect">
            <a:avLst/>
          </a:prstGeom>
        </p:spPr>
      </p:pic>
    </p:spTree>
    <p:extLst>
      <p:ext uri="{BB962C8B-B14F-4D97-AF65-F5344CB8AC3E}">
        <p14:creationId xmlns:p14="http://schemas.microsoft.com/office/powerpoint/2010/main" val="679392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p:cNvSpPr/>
          <p:nvPr/>
        </p:nvSpPr>
        <p:spPr>
          <a:xfrm>
            <a:off x="444605" y="427435"/>
            <a:ext cx="6462025" cy="461665"/>
          </a:xfrm>
          <a:prstGeom prst="rect">
            <a:avLst/>
          </a:prstGeom>
        </p:spPr>
        <p:txBody>
          <a:bodyPr wrap="none">
            <a:spAutoFit/>
          </a:bodyPr>
          <a:lstStyle/>
          <a:p>
            <a:r>
              <a:rPr lang="ru-RU" sz="2400" b="1" dirty="0">
                <a:latin typeface="Bookman Old Style" panose="02050604050505020204" pitchFamily="18" charset="0"/>
              </a:rPr>
              <a:t>Задача: распознать предмет одежды</a:t>
            </a:r>
          </a:p>
        </p:txBody>
      </p:sp>
      <p:pic>
        <p:nvPicPr>
          <p:cNvPr id="2" name="Рисунок 1"/>
          <p:cNvPicPr>
            <a:picLocks noChangeAspect="1"/>
          </p:cNvPicPr>
          <p:nvPr/>
        </p:nvPicPr>
        <p:blipFill>
          <a:blip r:embed="rId4"/>
          <a:stretch>
            <a:fillRect/>
          </a:stretch>
        </p:blipFill>
        <p:spPr>
          <a:xfrm>
            <a:off x="656836" y="1399073"/>
            <a:ext cx="8172450" cy="4000500"/>
          </a:xfrm>
          <a:prstGeom prst="rect">
            <a:avLst/>
          </a:prstGeom>
        </p:spPr>
      </p:pic>
      <p:sp>
        <p:nvSpPr>
          <p:cNvPr id="8" name="Прямоугольник 7"/>
          <p:cNvSpPr/>
          <p:nvPr/>
        </p:nvSpPr>
        <p:spPr>
          <a:xfrm>
            <a:off x="656836" y="5909546"/>
            <a:ext cx="10738703" cy="646331"/>
          </a:xfrm>
          <a:prstGeom prst="rect">
            <a:avLst/>
          </a:prstGeom>
        </p:spPr>
        <p:txBody>
          <a:bodyPr wrap="square">
            <a:spAutoFit/>
          </a:bodyPr>
          <a:lstStyle/>
          <a:p>
            <a:r>
              <a:rPr lang="ru-RU" dirty="0">
                <a:latin typeface="Bookman Old Style" panose="02050604050505020204" pitchFamily="18" charset="0"/>
              </a:rPr>
              <a:t>Количество нейронов на выходном слое в задачах классификации = количество классов.</a:t>
            </a:r>
          </a:p>
          <a:p>
            <a:r>
              <a:rPr lang="ru-RU" dirty="0">
                <a:latin typeface="Bookman Old Style" panose="02050604050505020204" pitchFamily="18" charset="0"/>
              </a:rPr>
              <a:t>Т.е. на каждом нейроне будет вероятность появления соответствующего класса.</a:t>
            </a:r>
          </a:p>
        </p:txBody>
      </p:sp>
    </p:spTree>
    <p:extLst>
      <p:ext uri="{BB962C8B-B14F-4D97-AF65-F5344CB8AC3E}">
        <p14:creationId xmlns:p14="http://schemas.microsoft.com/office/powerpoint/2010/main" val="308772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Нейронная сеть</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Прямоугольник 13"/>
          <p:cNvSpPr/>
          <p:nvPr/>
        </p:nvSpPr>
        <p:spPr>
          <a:xfrm>
            <a:off x="635670" y="1588495"/>
            <a:ext cx="10187840" cy="3170099"/>
          </a:xfrm>
          <a:prstGeom prst="rect">
            <a:avLst/>
          </a:prstGeom>
        </p:spPr>
        <p:txBody>
          <a:bodyPr wrap="square">
            <a:spAutoFit/>
          </a:bodyPr>
          <a:lstStyle/>
          <a:p>
            <a:r>
              <a:rPr lang="ru-RU" sz="2000" b="1" dirty="0">
                <a:latin typeface="Bookman Old Style" panose="02050604050505020204" pitchFamily="18" charset="0"/>
              </a:rPr>
              <a:t>Нейронная сеть</a:t>
            </a:r>
            <a:r>
              <a:rPr lang="ru-RU" sz="2000" dirty="0">
                <a:latin typeface="Bookman Old Style" panose="02050604050505020204" pitchFamily="18" charset="0"/>
              </a:rPr>
              <a:t> — это последовательность нейронов, соединенных между собой синапсами. Нейронные сети представляют собой набор алгоритмов, примерно смоделированных по образцу человеческого мозга, которые предназначены для распознавания закономерностей. Они интерпретируют сенсорные данные посредством своего рода машинного восприятия, маркируя или группируя исходные данные. Образцы, которые они распознают, являются числовыми, содержащимися в векторах, в которые должны быть переведены все данные реального мира, будь то изображения, звук, текст или временные ряды.</a:t>
            </a:r>
          </a:p>
          <a:p>
            <a:endParaRPr lang="ru-RU" sz="2000" dirty="0">
              <a:latin typeface="Bookman Old Style" panose="02050604050505020204" pitchFamily="18" charset="0"/>
            </a:endParaRPr>
          </a:p>
        </p:txBody>
      </p:sp>
    </p:spTree>
    <p:extLst>
      <p:ext uri="{BB962C8B-B14F-4D97-AF65-F5344CB8AC3E}">
        <p14:creationId xmlns:p14="http://schemas.microsoft.com/office/powerpoint/2010/main" val="3825747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2" name="Рисунок 1"/>
          <p:cNvPicPr>
            <a:picLocks noChangeAspect="1"/>
          </p:cNvPicPr>
          <p:nvPr/>
        </p:nvPicPr>
        <p:blipFill>
          <a:blip r:embed="rId4"/>
          <a:stretch>
            <a:fillRect/>
          </a:stretch>
        </p:blipFill>
        <p:spPr>
          <a:xfrm>
            <a:off x="570723" y="1301676"/>
            <a:ext cx="8382000" cy="3362325"/>
          </a:xfrm>
          <a:prstGeom prst="rect">
            <a:avLst/>
          </a:prstGeom>
        </p:spPr>
      </p:pic>
    </p:spTree>
    <p:extLst>
      <p:ext uri="{BB962C8B-B14F-4D97-AF65-F5344CB8AC3E}">
        <p14:creationId xmlns:p14="http://schemas.microsoft.com/office/powerpoint/2010/main" val="265669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 name="Рисунок 2"/>
          <p:cNvPicPr>
            <a:picLocks noChangeAspect="1"/>
          </p:cNvPicPr>
          <p:nvPr/>
        </p:nvPicPr>
        <p:blipFill rotWithShape="1">
          <a:blip r:embed="rId4"/>
          <a:srcRect l="466"/>
          <a:stretch/>
        </p:blipFill>
        <p:spPr>
          <a:xfrm>
            <a:off x="541176" y="1205475"/>
            <a:ext cx="8105871" cy="3981450"/>
          </a:xfrm>
          <a:prstGeom prst="rect">
            <a:avLst/>
          </a:prstGeom>
        </p:spPr>
      </p:pic>
    </p:spTree>
    <p:extLst>
      <p:ext uri="{BB962C8B-B14F-4D97-AF65-F5344CB8AC3E}">
        <p14:creationId xmlns:p14="http://schemas.microsoft.com/office/powerpoint/2010/main" val="635003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2" name="Рисунок 1"/>
          <p:cNvPicPr>
            <a:picLocks noChangeAspect="1"/>
          </p:cNvPicPr>
          <p:nvPr/>
        </p:nvPicPr>
        <p:blipFill>
          <a:blip r:embed="rId4"/>
          <a:stretch>
            <a:fillRect/>
          </a:stretch>
        </p:blipFill>
        <p:spPr>
          <a:xfrm>
            <a:off x="388331" y="184666"/>
            <a:ext cx="7181850" cy="3590925"/>
          </a:xfrm>
          <a:prstGeom prst="rect">
            <a:avLst/>
          </a:prstGeom>
        </p:spPr>
      </p:pic>
      <p:pic>
        <p:nvPicPr>
          <p:cNvPr id="5" name="Рисунок 4"/>
          <p:cNvPicPr>
            <a:picLocks noChangeAspect="1"/>
          </p:cNvPicPr>
          <p:nvPr/>
        </p:nvPicPr>
        <p:blipFill rotWithShape="1">
          <a:blip r:embed="rId5"/>
          <a:srcRect b="6118"/>
          <a:stretch/>
        </p:blipFill>
        <p:spPr>
          <a:xfrm>
            <a:off x="515822" y="3878663"/>
            <a:ext cx="6926869" cy="2875392"/>
          </a:xfrm>
          <a:prstGeom prst="rect">
            <a:avLst/>
          </a:prstGeom>
        </p:spPr>
      </p:pic>
    </p:spTree>
    <p:extLst>
      <p:ext uri="{BB962C8B-B14F-4D97-AF65-F5344CB8AC3E}">
        <p14:creationId xmlns:p14="http://schemas.microsoft.com/office/powerpoint/2010/main" val="202538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 name="Рисунок 2"/>
          <p:cNvPicPr>
            <a:picLocks noChangeAspect="1"/>
          </p:cNvPicPr>
          <p:nvPr/>
        </p:nvPicPr>
        <p:blipFill rotWithShape="1">
          <a:blip r:embed="rId4"/>
          <a:srcRect b="71050"/>
          <a:stretch/>
        </p:blipFill>
        <p:spPr>
          <a:xfrm>
            <a:off x="326571" y="802675"/>
            <a:ext cx="11234057" cy="1520647"/>
          </a:xfrm>
          <a:prstGeom prst="rect">
            <a:avLst/>
          </a:prstGeom>
        </p:spPr>
      </p:pic>
      <p:pic>
        <p:nvPicPr>
          <p:cNvPr id="8" name="Рисунок 7"/>
          <p:cNvPicPr>
            <a:picLocks noChangeAspect="1"/>
          </p:cNvPicPr>
          <p:nvPr/>
        </p:nvPicPr>
        <p:blipFill rotWithShape="1">
          <a:blip r:embed="rId4"/>
          <a:srcRect t="28417" b="529"/>
          <a:stretch/>
        </p:blipFill>
        <p:spPr>
          <a:xfrm>
            <a:off x="326571" y="2323322"/>
            <a:ext cx="11234057" cy="3732245"/>
          </a:xfrm>
          <a:prstGeom prst="rect">
            <a:avLst/>
          </a:prstGeom>
        </p:spPr>
      </p:pic>
      <p:sp>
        <p:nvSpPr>
          <p:cNvPr id="7" name="Прямоугольник 6"/>
          <p:cNvSpPr/>
          <p:nvPr/>
        </p:nvSpPr>
        <p:spPr>
          <a:xfrm>
            <a:off x="547396" y="6470677"/>
            <a:ext cx="11449467" cy="307777"/>
          </a:xfrm>
          <a:prstGeom prst="rect">
            <a:avLst/>
          </a:prstGeom>
        </p:spPr>
        <p:txBody>
          <a:bodyPr wrap="square">
            <a:spAutoFit/>
          </a:bodyPr>
          <a:lstStyle/>
          <a:p>
            <a:r>
              <a:rPr lang="ru-RU" sz="1400" dirty="0">
                <a:latin typeface="Bookman Old Style" panose="02050604050505020204" pitchFamily="18" charset="0"/>
              </a:rPr>
              <a:t>Доля верных ответов на проверочном наборе данных в процессе обучения указывается после заголовка "</a:t>
            </a:r>
            <a:r>
              <a:rPr lang="ru-RU" sz="1400" dirty="0" err="1">
                <a:latin typeface="Bookman Old Style" panose="02050604050505020204" pitchFamily="18" charset="0"/>
              </a:rPr>
              <a:t>val_acc</a:t>
            </a:r>
            <a:r>
              <a:rPr lang="ru-RU" sz="1400" dirty="0">
                <a:latin typeface="Bookman Old Style" panose="02050604050505020204" pitchFamily="18" charset="0"/>
              </a:rPr>
              <a:t>"</a:t>
            </a:r>
          </a:p>
        </p:txBody>
      </p:sp>
      <p:sp>
        <p:nvSpPr>
          <p:cNvPr id="9" name="Прямоугольник 8"/>
          <p:cNvSpPr/>
          <p:nvPr/>
        </p:nvSpPr>
        <p:spPr>
          <a:xfrm>
            <a:off x="3498980" y="387565"/>
            <a:ext cx="7977672" cy="338554"/>
          </a:xfrm>
          <a:prstGeom prst="rect">
            <a:avLst/>
          </a:prstGeom>
        </p:spPr>
        <p:txBody>
          <a:bodyPr wrap="square">
            <a:spAutoFit/>
          </a:bodyPr>
          <a:lstStyle/>
          <a:p>
            <a:r>
              <a:rPr lang="ru-RU" sz="1600" dirty="0">
                <a:solidFill>
                  <a:srgbClr val="000000"/>
                </a:solidFill>
                <a:latin typeface="Bookman Old Style" panose="02050604050505020204" pitchFamily="18" charset="0"/>
              </a:rPr>
              <a:t>Количество эпох задается в аргументе </a:t>
            </a:r>
            <a:r>
              <a:rPr lang="ru-RU" sz="1600" i="1" dirty="0" err="1">
                <a:solidFill>
                  <a:srgbClr val="000000"/>
                </a:solidFill>
                <a:latin typeface="Bookman Old Style" panose="02050604050505020204" pitchFamily="18" charset="0"/>
              </a:rPr>
              <a:t>epochs</a:t>
            </a:r>
            <a:r>
              <a:rPr lang="ru-RU" sz="1600" i="1" dirty="0">
                <a:solidFill>
                  <a:srgbClr val="000000"/>
                </a:solidFill>
                <a:latin typeface="Bookman Old Style" panose="02050604050505020204" pitchFamily="18" charset="0"/>
              </a:rPr>
              <a:t> </a:t>
            </a:r>
            <a:r>
              <a:rPr lang="ru-RU" sz="1600" dirty="0">
                <a:solidFill>
                  <a:srgbClr val="000000"/>
                </a:solidFill>
                <a:latin typeface="Bookman Old Style" panose="02050604050505020204" pitchFamily="18" charset="0"/>
              </a:rPr>
              <a:t>метода </a:t>
            </a:r>
            <a:r>
              <a:rPr lang="ru-RU" sz="1600" i="1" dirty="0" err="1">
                <a:solidFill>
                  <a:srgbClr val="000000"/>
                </a:solidFill>
                <a:latin typeface="Bookman Old Style" panose="02050604050505020204" pitchFamily="18" charset="0"/>
              </a:rPr>
              <a:t>model.fit</a:t>
            </a:r>
            <a:r>
              <a:rPr lang="ru-RU" sz="1600" dirty="0">
                <a:solidFill>
                  <a:srgbClr val="000000"/>
                </a:solidFill>
                <a:latin typeface="Bookman Old Style" panose="02050604050505020204" pitchFamily="18" charset="0"/>
              </a:rPr>
              <a:t>:</a:t>
            </a:r>
            <a:endParaRPr lang="ru-RU" sz="1600" dirty="0">
              <a:latin typeface="Bookman Old Style" panose="02050604050505020204" pitchFamily="18" charset="0"/>
            </a:endParaRPr>
          </a:p>
        </p:txBody>
      </p:sp>
      <p:sp>
        <p:nvSpPr>
          <p:cNvPr id="11" name="Прямоугольник 10"/>
          <p:cNvSpPr/>
          <p:nvPr/>
        </p:nvSpPr>
        <p:spPr>
          <a:xfrm>
            <a:off x="3878423" y="848841"/>
            <a:ext cx="8118439" cy="338554"/>
          </a:xfrm>
          <a:prstGeom prst="rect">
            <a:avLst/>
          </a:prstGeom>
        </p:spPr>
        <p:txBody>
          <a:bodyPr wrap="square">
            <a:spAutoFit/>
          </a:bodyPr>
          <a:lstStyle/>
          <a:p>
            <a:r>
              <a:rPr lang="ru-RU" sz="1600" dirty="0">
                <a:solidFill>
                  <a:srgbClr val="000000"/>
                </a:solidFill>
                <a:latin typeface="Bookman Old Style" panose="02050604050505020204" pitchFamily="18" charset="0"/>
              </a:rPr>
              <a:t>Размер мини-выборки задается в аргументе </a:t>
            </a:r>
            <a:r>
              <a:rPr lang="ru-RU" sz="1600" i="1" dirty="0" err="1">
                <a:solidFill>
                  <a:srgbClr val="000000"/>
                </a:solidFill>
                <a:latin typeface="Bookman Old Style" panose="02050604050505020204" pitchFamily="18" charset="0"/>
              </a:rPr>
              <a:t>batch_size</a:t>
            </a:r>
            <a:r>
              <a:rPr lang="ru-RU" sz="1600" dirty="0">
                <a:solidFill>
                  <a:srgbClr val="000000"/>
                </a:solidFill>
                <a:latin typeface="Bookman Old Style" panose="02050604050505020204" pitchFamily="18" charset="0"/>
              </a:rPr>
              <a:t> метода </a:t>
            </a:r>
            <a:r>
              <a:rPr lang="ru-RU" sz="1600" i="1" dirty="0" err="1">
                <a:solidFill>
                  <a:srgbClr val="000000"/>
                </a:solidFill>
                <a:latin typeface="Bookman Old Style" panose="02050604050505020204" pitchFamily="18" charset="0"/>
              </a:rPr>
              <a:t>model.fit</a:t>
            </a:r>
            <a:r>
              <a:rPr lang="ru-RU" sz="1600" dirty="0">
                <a:solidFill>
                  <a:srgbClr val="000000"/>
                </a:solidFill>
                <a:latin typeface="Bookman Old Style" panose="02050604050505020204" pitchFamily="18" charset="0"/>
              </a:rPr>
              <a:t>:</a:t>
            </a:r>
            <a:endParaRPr lang="ru-RU" sz="1600" dirty="0">
              <a:latin typeface="Bookman Old Style" panose="02050604050505020204" pitchFamily="18" charset="0"/>
            </a:endParaRPr>
          </a:p>
        </p:txBody>
      </p:sp>
    </p:spTree>
    <p:extLst>
      <p:ext uri="{BB962C8B-B14F-4D97-AF65-F5344CB8AC3E}">
        <p14:creationId xmlns:p14="http://schemas.microsoft.com/office/powerpoint/2010/main" val="381338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5" name="Рисунок 4"/>
          <p:cNvPicPr>
            <a:picLocks noChangeAspect="1"/>
          </p:cNvPicPr>
          <p:nvPr/>
        </p:nvPicPr>
        <p:blipFill>
          <a:blip r:embed="rId4"/>
          <a:stretch>
            <a:fillRect/>
          </a:stretch>
        </p:blipFill>
        <p:spPr>
          <a:xfrm>
            <a:off x="444565" y="1399073"/>
            <a:ext cx="9772650" cy="1952625"/>
          </a:xfrm>
          <a:prstGeom prst="rect">
            <a:avLst/>
          </a:prstGeom>
        </p:spPr>
      </p:pic>
    </p:spTree>
    <p:extLst>
      <p:ext uri="{BB962C8B-B14F-4D97-AF65-F5344CB8AC3E}">
        <p14:creationId xmlns:p14="http://schemas.microsoft.com/office/powerpoint/2010/main" val="4176538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2" name="Прямоугольник 1"/>
          <p:cNvSpPr/>
          <p:nvPr/>
        </p:nvSpPr>
        <p:spPr>
          <a:xfrm>
            <a:off x="339590" y="641093"/>
            <a:ext cx="6346609" cy="369332"/>
          </a:xfrm>
          <a:prstGeom prst="rect">
            <a:avLst/>
          </a:prstGeom>
        </p:spPr>
        <p:txBody>
          <a:bodyPr wrap="none">
            <a:spAutoFit/>
          </a:bodyPr>
          <a:lstStyle/>
          <a:p>
            <a:r>
              <a:rPr lang="ru-RU" dirty="0">
                <a:solidFill>
                  <a:srgbClr val="212121"/>
                </a:solidFill>
                <a:latin typeface="Bookman Old Style" panose="02050604050505020204" pitchFamily="18" charset="0"/>
              </a:rPr>
              <a:t>Загружаем в </a:t>
            </a:r>
            <a:r>
              <a:rPr lang="ru-RU" dirty="0" err="1">
                <a:solidFill>
                  <a:srgbClr val="212121"/>
                </a:solidFill>
                <a:latin typeface="Bookman Old Style" panose="02050604050505020204" pitchFamily="18" charset="0"/>
              </a:rPr>
              <a:t>Colab</a:t>
            </a:r>
            <a:r>
              <a:rPr lang="ru-RU" dirty="0">
                <a:solidFill>
                  <a:srgbClr val="212121"/>
                </a:solidFill>
                <a:latin typeface="Bookman Old Style" panose="02050604050505020204" pitchFamily="18" charset="0"/>
              </a:rPr>
              <a:t> изображение для распознавания</a:t>
            </a:r>
            <a:endParaRPr lang="ru-RU" b="0" i="0" dirty="0">
              <a:solidFill>
                <a:srgbClr val="212121"/>
              </a:solidFill>
              <a:effectLst/>
              <a:latin typeface="Bookman Old Style" panose="02050604050505020204" pitchFamily="18" charset="0"/>
            </a:endParaRPr>
          </a:p>
        </p:txBody>
      </p:sp>
      <p:pic>
        <p:nvPicPr>
          <p:cNvPr id="1026" name="Picture 2" descr="Прозрачный одноразовый полиэтиленовый пакет на белом фоне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731" y="4157537"/>
            <a:ext cx="2286662" cy="18665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Рисунок 2"/>
          <p:cNvPicPr>
            <a:picLocks noChangeAspect="1"/>
          </p:cNvPicPr>
          <p:nvPr/>
        </p:nvPicPr>
        <p:blipFill>
          <a:blip r:embed="rId5"/>
          <a:stretch>
            <a:fillRect/>
          </a:stretch>
        </p:blipFill>
        <p:spPr>
          <a:xfrm>
            <a:off x="184731" y="1231133"/>
            <a:ext cx="9124950" cy="2381250"/>
          </a:xfrm>
          <a:prstGeom prst="rect">
            <a:avLst/>
          </a:prstGeom>
        </p:spPr>
      </p:pic>
      <p:pic>
        <p:nvPicPr>
          <p:cNvPr id="7" name="Рисунок 6"/>
          <p:cNvPicPr>
            <a:picLocks noChangeAspect="1"/>
          </p:cNvPicPr>
          <p:nvPr/>
        </p:nvPicPr>
        <p:blipFill>
          <a:blip r:embed="rId6"/>
          <a:stretch>
            <a:fillRect/>
          </a:stretch>
        </p:blipFill>
        <p:spPr>
          <a:xfrm>
            <a:off x="2782497" y="5446655"/>
            <a:ext cx="9029700" cy="742950"/>
          </a:xfrm>
          <a:prstGeom prst="rect">
            <a:avLst/>
          </a:prstGeom>
        </p:spPr>
      </p:pic>
      <p:sp>
        <p:nvSpPr>
          <p:cNvPr id="8" name="Прямоугольник 7"/>
          <p:cNvSpPr/>
          <p:nvPr/>
        </p:nvSpPr>
        <p:spPr>
          <a:xfrm>
            <a:off x="2782497" y="4906165"/>
            <a:ext cx="8197687" cy="369332"/>
          </a:xfrm>
          <a:prstGeom prst="rect">
            <a:avLst/>
          </a:prstGeom>
        </p:spPr>
        <p:txBody>
          <a:bodyPr wrap="square">
            <a:spAutoFit/>
          </a:bodyPr>
          <a:lstStyle/>
          <a:p>
            <a:r>
              <a:rPr lang="ru-RU" dirty="0">
                <a:latin typeface="Bookman Old Style" panose="02050604050505020204" pitchFamily="18" charset="0"/>
              </a:rPr>
              <a:t>Загружаем изображение из файла с помощью инструментов </a:t>
            </a:r>
            <a:r>
              <a:rPr lang="ru-RU" dirty="0" err="1">
                <a:latin typeface="Bookman Old Style" panose="02050604050505020204" pitchFamily="18" charset="0"/>
              </a:rPr>
              <a:t>Keras</a:t>
            </a:r>
            <a:endParaRPr lang="ru-RU" dirty="0">
              <a:latin typeface="Bookman Old Style" panose="02050604050505020204" pitchFamily="18" charset="0"/>
            </a:endParaRPr>
          </a:p>
        </p:txBody>
      </p:sp>
    </p:spTree>
    <p:extLst>
      <p:ext uri="{BB962C8B-B14F-4D97-AF65-F5344CB8AC3E}">
        <p14:creationId xmlns:p14="http://schemas.microsoft.com/office/powerpoint/2010/main" val="293431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2" name="Прямоугольник 1"/>
          <p:cNvSpPr/>
          <p:nvPr/>
        </p:nvSpPr>
        <p:spPr>
          <a:xfrm>
            <a:off x="339590" y="641093"/>
            <a:ext cx="5139548" cy="369332"/>
          </a:xfrm>
          <a:prstGeom prst="rect">
            <a:avLst/>
          </a:prstGeom>
        </p:spPr>
        <p:txBody>
          <a:bodyPr wrap="none">
            <a:spAutoFit/>
          </a:bodyPr>
          <a:lstStyle/>
          <a:p>
            <a:r>
              <a:rPr lang="ru-RU" dirty="0">
                <a:solidFill>
                  <a:srgbClr val="212121"/>
                </a:solidFill>
                <a:latin typeface="Bookman Old Style" panose="02050604050505020204" pitchFamily="18" charset="0"/>
              </a:rPr>
              <a:t>Предварительная обработка изображения</a:t>
            </a:r>
            <a:endParaRPr lang="ru-RU" b="0" i="0" dirty="0">
              <a:solidFill>
                <a:srgbClr val="212121"/>
              </a:solidFill>
              <a:effectLst/>
              <a:latin typeface="Bookman Old Style" panose="02050604050505020204" pitchFamily="18" charset="0"/>
            </a:endParaRPr>
          </a:p>
        </p:txBody>
      </p:sp>
      <p:pic>
        <p:nvPicPr>
          <p:cNvPr id="5" name="Рисунок 4"/>
          <p:cNvPicPr>
            <a:picLocks noChangeAspect="1"/>
          </p:cNvPicPr>
          <p:nvPr/>
        </p:nvPicPr>
        <p:blipFill>
          <a:blip r:embed="rId4"/>
          <a:stretch>
            <a:fillRect/>
          </a:stretch>
        </p:blipFill>
        <p:spPr>
          <a:xfrm>
            <a:off x="339590" y="1187806"/>
            <a:ext cx="6248400" cy="2466975"/>
          </a:xfrm>
          <a:prstGeom prst="rect">
            <a:avLst/>
          </a:prstGeom>
        </p:spPr>
      </p:pic>
      <p:pic>
        <p:nvPicPr>
          <p:cNvPr id="7" name="Рисунок 6"/>
          <p:cNvPicPr>
            <a:picLocks noChangeAspect="1"/>
          </p:cNvPicPr>
          <p:nvPr/>
        </p:nvPicPr>
        <p:blipFill>
          <a:blip r:embed="rId5"/>
          <a:stretch>
            <a:fillRect/>
          </a:stretch>
        </p:blipFill>
        <p:spPr>
          <a:xfrm>
            <a:off x="339590" y="3880028"/>
            <a:ext cx="6334125" cy="1114425"/>
          </a:xfrm>
          <a:prstGeom prst="rect">
            <a:avLst/>
          </a:prstGeom>
        </p:spPr>
      </p:pic>
      <p:pic>
        <p:nvPicPr>
          <p:cNvPr id="8" name="Рисунок 7"/>
          <p:cNvPicPr>
            <a:picLocks noChangeAspect="1"/>
          </p:cNvPicPr>
          <p:nvPr/>
        </p:nvPicPr>
        <p:blipFill>
          <a:blip r:embed="rId6"/>
          <a:stretch>
            <a:fillRect/>
          </a:stretch>
        </p:blipFill>
        <p:spPr>
          <a:xfrm>
            <a:off x="339590" y="5219700"/>
            <a:ext cx="8362950" cy="1638300"/>
          </a:xfrm>
          <a:prstGeom prst="rect">
            <a:avLst/>
          </a:prstGeom>
        </p:spPr>
      </p:pic>
      <p:sp>
        <p:nvSpPr>
          <p:cNvPr id="9" name="Прямоугольник 8"/>
          <p:cNvSpPr/>
          <p:nvPr/>
        </p:nvSpPr>
        <p:spPr>
          <a:xfrm>
            <a:off x="6912771" y="4067908"/>
            <a:ext cx="3280065" cy="369332"/>
          </a:xfrm>
          <a:prstGeom prst="rect">
            <a:avLst/>
          </a:prstGeom>
        </p:spPr>
        <p:txBody>
          <a:bodyPr wrap="none">
            <a:spAutoFit/>
          </a:bodyPr>
          <a:lstStyle/>
          <a:p>
            <a:r>
              <a:rPr lang="ru-RU" dirty="0">
                <a:solidFill>
                  <a:srgbClr val="212121"/>
                </a:solidFill>
                <a:latin typeface="Bookman Old Style" panose="02050604050505020204" pitchFamily="18" charset="0"/>
              </a:rPr>
              <a:t>Запускаем распознавание</a:t>
            </a:r>
            <a:endParaRPr lang="ru-RU" dirty="0"/>
          </a:p>
        </p:txBody>
      </p:sp>
      <p:sp>
        <p:nvSpPr>
          <p:cNvPr id="12" name="Прямоугольник 11"/>
          <p:cNvSpPr/>
          <p:nvPr/>
        </p:nvSpPr>
        <p:spPr>
          <a:xfrm>
            <a:off x="8702540" y="5715684"/>
            <a:ext cx="3345788" cy="646331"/>
          </a:xfrm>
          <a:prstGeom prst="rect">
            <a:avLst/>
          </a:prstGeom>
        </p:spPr>
        <p:txBody>
          <a:bodyPr wrap="none">
            <a:spAutoFit/>
          </a:bodyPr>
          <a:lstStyle/>
          <a:p>
            <a:r>
              <a:rPr lang="ru-RU" dirty="0">
                <a:solidFill>
                  <a:srgbClr val="212121"/>
                </a:solidFill>
                <a:latin typeface="Bookman Old Style" panose="02050604050505020204" pitchFamily="18" charset="0"/>
              </a:rPr>
              <a:t>Результаты распознавания</a:t>
            </a:r>
          </a:p>
          <a:p>
            <a:endParaRPr lang="ru-RU" dirty="0"/>
          </a:p>
        </p:txBody>
      </p:sp>
    </p:spTree>
    <p:extLst>
      <p:ext uri="{BB962C8B-B14F-4D97-AF65-F5344CB8AC3E}">
        <p14:creationId xmlns:p14="http://schemas.microsoft.com/office/powerpoint/2010/main" val="352791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 name="Рисунок 2"/>
          <p:cNvPicPr>
            <a:picLocks noChangeAspect="1"/>
          </p:cNvPicPr>
          <p:nvPr/>
        </p:nvPicPr>
        <p:blipFill>
          <a:blip r:embed="rId4"/>
          <a:stretch>
            <a:fillRect/>
          </a:stretch>
        </p:blipFill>
        <p:spPr>
          <a:xfrm>
            <a:off x="339590" y="1399073"/>
            <a:ext cx="6296025" cy="1057275"/>
          </a:xfrm>
          <a:prstGeom prst="rect">
            <a:avLst/>
          </a:prstGeom>
        </p:spPr>
      </p:pic>
      <p:pic>
        <p:nvPicPr>
          <p:cNvPr id="11" name="Рисунок 10"/>
          <p:cNvPicPr>
            <a:picLocks noChangeAspect="1"/>
          </p:cNvPicPr>
          <p:nvPr/>
        </p:nvPicPr>
        <p:blipFill>
          <a:blip r:embed="rId5"/>
          <a:stretch>
            <a:fillRect/>
          </a:stretch>
        </p:blipFill>
        <p:spPr>
          <a:xfrm>
            <a:off x="263883" y="2588856"/>
            <a:ext cx="7115175" cy="952500"/>
          </a:xfrm>
          <a:prstGeom prst="rect">
            <a:avLst/>
          </a:prstGeom>
        </p:spPr>
      </p:pic>
      <p:pic>
        <p:nvPicPr>
          <p:cNvPr id="13" name="Рисунок 12"/>
          <p:cNvPicPr>
            <a:picLocks noChangeAspect="1"/>
          </p:cNvPicPr>
          <p:nvPr/>
        </p:nvPicPr>
        <p:blipFill>
          <a:blip r:embed="rId6"/>
          <a:stretch>
            <a:fillRect/>
          </a:stretch>
        </p:blipFill>
        <p:spPr>
          <a:xfrm>
            <a:off x="339590" y="3518495"/>
            <a:ext cx="6219825" cy="2914650"/>
          </a:xfrm>
          <a:prstGeom prst="rect">
            <a:avLst/>
          </a:prstGeom>
        </p:spPr>
      </p:pic>
    </p:spTree>
    <p:extLst>
      <p:ext uri="{BB962C8B-B14F-4D97-AF65-F5344CB8AC3E}">
        <p14:creationId xmlns:p14="http://schemas.microsoft.com/office/powerpoint/2010/main" val="30871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pic>
        <p:nvPicPr>
          <p:cNvPr id="2" name="Рисунок 1"/>
          <p:cNvPicPr>
            <a:picLocks noChangeAspect="1"/>
          </p:cNvPicPr>
          <p:nvPr/>
        </p:nvPicPr>
        <p:blipFill>
          <a:blip r:embed="rId4"/>
          <a:srcRect l="393" t="55501" r="-393" b="-2383"/>
          <a:stretch>
            <a:fillRect/>
          </a:stretch>
        </p:blipFill>
        <p:spPr>
          <a:xfrm>
            <a:off x="554645" y="460662"/>
            <a:ext cx="8134350" cy="2960610"/>
          </a:xfrm>
          <a:prstGeom prst="rect">
            <a:avLst/>
          </a:prstGeom>
        </p:spPr>
      </p:pic>
      <p:pic>
        <p:nvPicPr>
          <p:cNvPr id="3" name="Рисунок 2">
            <a:extLst>
              <a:ext uri="{FF2B5EF4-FFF2-40B4-BE49-F238E27FC236}">
                <a16:creationId xmlns:a16="http://schemas.microsoft.com/office/drawing/2014/main" id="{5ED37AFC-2EC9-92D9-7645-7FFF21EA5E57}"/>
              </a:ext>
            </a:extLst>
          </p:cNvPr>
          <p:cNvPicPr>
            <a:picLocks noChangeAspect="1"/>
          </p:cNvPicPr>
          <p:nvPr/>
        </p:nvPicPr>
        <p:blipFill>
          <a:blip r:embed="rId4"/>
          <a:srcRect b="48262"/>
          <a:stretch>
            <a:fillRect/>
          </a:stretch>
        </p:blipFill>
        <p:spPr>
          <a:xfrm>
            <a:off x="554645" y="3196200"/>
            <a:ext cx="8134350" cy="3267276"/>
          </a:xfrm>
          <a:prstGeom prst="rect">
            <a:avLst/>
          </a:prstGeom>
        </p:spPr>
      </p:pic>
    </p:spTree>
    <p:extLst>
      <p:ext uri="{BB962C8B-B14F-4D97-AF65-F5344CB8AC3E}">
        <p14:creationId xmlns:p14="http://schemas.microsoft.com/office/powerpoint/2010/main" val="3756333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pic>
        <p:nvPicPr>
          <p:cNvPr id="3" name="Рисунок 2"/>
          <p:cNvPicPr>
            <a:picLocks noChangeAspect="1"/>
          </p:cNvPicPr>
          <p:nvPr/>
        </p:nvPicPr>
        <p:blipFill>
          <a:blip r:embed="rId4"/>
          <a:srcRect b="48515"/>
          <a:stretch>
            <a:fillRect/>
          </a:stretch>
        </p:blipFill>
        <p:spPr>
          <a:xfrm>
            <a:off x="716570" y="3196200"/>
            <a:ext cx="7810500" cy="3305286"/>
          </a:xfrm>
          <a:prstGeom prst="rect">
            <a:avLst/>
          </a:prstGeom>
        </p:spPr>
      </p:pic>
      <p:pic>
        <p:nvPicPr>
          <p:cNvPr id="2" name="Рисунок 1">
            <a:extLst>
              <a:ext uri="{FF2B5EF4-FFF2-40B4-BE49-F238E27FC236}">
                <a16:creationId xmlns:a16="http://schemas.microsoft.com/office/drawing/2014/main" id="{C3AB654D-98BF-26C6-D618-F9658CE20132}"/>
              </a:ext>
            </a:extLst>
          </p:cNvPr>
          <p:cNvPicPr>
            <a:picLocks noChangeAspect="1"/>
          </p:cNvPicPr>
          <p:nvPr/>
        </p:nvPicPr>
        <p:blipFill>
          <a:blip r:embed="rId4"/>
          <a:srcRect t="52199"/>
          <a:stretch>
            <a:fillRect/>
          </a:stretch>
        </p:blipFill>
        <p:spPr>
          <a:xfrm>
            <a:off x="716570" y="184666"/>
            <a:ext cx="7810500" cy="3068738"/>
          </a:xfrm>
          <a:prstGeom prst="rect">
            <a:avLst/>
          </a:prstGeom>
        </p:spPr>
      </p:pic>
    </p:spTree>
    <p:extLst>
      <p:ext uri="{BB962C8B-B14F-4D97-AF65-F5344CB8AC3E}">
        <p14:creationId xmlns:p14="http://schemas.microsoft.com/office/powerpoint/2010/main" val="2810922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45816-63DE-185C-5EDC-A4ECBC7DB03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1C067FC-3746-D3BC-4DDA-5D1B75329C44}"/>
              </a:ext>
            </a:extLst>
          </p:cNvPr>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a:extLst>
              <a:ext uri="{FF2B5EF4-FFF2-40B4-BE49-F238E27FC236}">
                <a16:creationId xmlns:a16="http://schemas.microsoft.com/office/drawing/2014/main" id="{7FA62559-4A80-AD4E-7131-1800CB46A4FA}"/>
              </a:ext>
            </a:extLst>
          </p:cNvPr>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a:extLst>
              <a:ext uri="{FF2B5EF4-FFF2-40B4-BE49-F238E27FC236}">
                <a16:creationId xmlns:a16="http://schemas.microsoft.com/office/drawing/2014/main" id="{B3FF9B51-4A61-18C3-C615-C519FDC26AEC}"/>
              </a:ext>
            </a:extLst>
          </p:cNvPr>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Задачи нейронных сетей</a:t>
            </a:r>
          </a:p>
        </p:txBody>
      </p:sp>
      <p:sp>
        <p:nvSpPr>
          <p:cNvPr id="10" name="Rectangle 1">
            <a:extLst>
              <a:ext uri="{FF2B5EF4-FFF2-40B4-BE49-F238E27FC236}">
                <a16:creationId xmlns:a16="http://schemas.microsoft.com/office/drawing/2014/main" id="{427F7423-9C1E-6C23-B5CB-6347BE85DED5}"/>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Прямоугольник 13">
            <a:extLst>
              <a:ext uri="{FF2B5EF4-FFF2-40B4-BE49-F238E27FC236}">
                <a16:creationId xmlns:a16="http://schemas.microsoft.com/office/drawing/2014/main" id="{CBBDB6A4-14A4-2C27-C891-EA64C2DE025E}"/>
              </a:ext>
            </a:extLst>
          </p:cNvPr>
          <p:cNvSpPr/>
          <p:nvPr/>
        </p:nvSpPr>
        <p:spPr>
          <a:xfrm>
            <a:off x="635670" y="1588495"/>
            <a:ext cx="10187840" cy="2554545"/>
          </a:xfrm>
          <a:prstGeom prst="rect">
            <a:avLst/>
          </a:prstGeom>
        </p:spPr>
        <p:txBody>
          <a:bodyPr wrap="square">
            <a:spAutoFit/>
          </a:bodyPr>
          <a:lstStyle/>
          <a:p>
            <a:r>
              <a:rPr lang="ru-RU" sz="2000" dirty="0">
                <a:latin typeface="Bookman Old Style" panose="02050604050505020204" pitchFamily="18" charset="0"/>
              </a:rPr>
              <a:t>Среди распространённых </a:t>
            </a:r>
            <a:r>
              <a:rPr lang="ru-RU" sz="2000" b="1" dirty="0">
                <a:latin typeface="Bookman Old Style" panose="02050604050505020204" pitchFamily="18" charset="0"/>
              </a:rPr>
              <a:t>задач</a:t>
            </a:r>
            <a:r>
              <a:rPr lang="ru-RU" sz="2000" dirty="0">
                <a:latin typeface="Bookman Old Style" panose="02050604050505020204" pitchFamily="18" charset="0"/>
              </a:rPr>
              <a:t>, где применяются нейронные сети выделяются:</a:t>
            </a:r>
          </a:p>
          <a:p>
            <a:r>
              <a:rPr lang="ru-RU" sz="2000" dirty="0">
                <a:latin typeface="Bookman Old Style" panose="02050604050505020204" pitchFamily="18" charset="0"/>
              </a:rPr>
              <a:t>• </a:t>
            </a:r>
            <a:r>
              <a:rPr lang="ru-RU" sz="2000" b="1" i="1" dirty="0">
                <a:latin typeface="Bookman Old Style" panose="02050604050505020204" pitchFamily="18" charset="0"/>
              </a:rPr>
              <a:t>Классификация</a:t>
            </a:r>
            <a:r>
              <a:rPr lang="ru-RU" sz="2000" dirty="0">
                <a:latin typeface="Bookman Old Style" panose="02050604050505020204" pitchFamily="18" charset="0"/>
              </a:rPr>
              <a:t> — возможность предсказания категории объекта и разделение объектов согласно заданным заранее признакам. </a:t>
            </a:r>
          </a:p>
          <a:p>
            <a:r>
              <a:rPr lang="ru-RU" sz="2000" dirty="0">
                <a:latin typeface="Bookman Old Style" panose="02050604050505020204" pitchFamily="18" charset="0"/>
              </a:rPr>
              <a:t>• </a:t>
            </a:r>
            <a:r>
              <a:rPr lang="ru-RU" sz="2000" b="1" i="1" dirty="0">
                <a:latin typeface="Bookman Old Style" panose="02050604050505020204" pitchFamily="18" charset="0"/>
              </a:rPr>
              <a:t>Прогнозирование</a:t>
            </a:r>
            <a:r>
              <a:rPr lang="ru-RU" sz="2000" dirty="0">
                <a:latin typeface="Bookman Old Style" panose="02050604050505020204" pitchFamily="18" charset="0"/>
              </a:rPr>
              <a:t> — возможность предсказания будущих значений данных. </a:t>
            </a:r>
          </a:p>
          <a:p>
            <a:r>
              <a:rPr lang="ru-RU" sz="2000" dirty="0">
                <a:latin typeface="Bookman Old Style" panose="02050604050505020204" pitchFamily="18" charset="0"/>
              </a:rPr>
              <a:t>• </a:t>
            </a:r>
            <a:r>
              <a:rPr lang="ru-RU" sz="2000" b="1" i="1" dirty="0">
                <a:latin typeface="Bookman Old Style" panose="02050604050505020204" pitchFamily="18" charset="0"/>
              </a:rPr>
              <a:t>Распознавание</a:t>
            </a:r>
            <a:r>
              <a:rPr lang="ru-RU" sz="2000" dirty="0">
                <a:latin typeface="Bookman Old Style" panose="02050604050505020204" pitchFamily="18" charset="0"/>
              </a:rPr>
              <a:t> – возможность обнаружения экземпляров визуальных объектов определенных классов в цифровых изображениях.</a:t>
            </a:r>
          </a:p>
        </p:txBody>
      </p:sp>
    </p:spTree>
    <p:extLst>
      <p:ext uri="{BB962C8B-B14F-4D97-AF65-F5344CB8AC3E}">
        <p14:creationId xmlns:p14="http://schemas.microsoft.com/office/powerpoint/2010/main" val="1193762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Нейрон</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image"/>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8067552" y="1301859"/>
            <a:ext cx="3426310" cy="3604478"/>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635670" y="1484674"/>
            <a:ext cx="7528616" cy="3785652"/>
          </a:xfrm>
          <a:prstGeom prst="rect">
            <a:avLst/>
          </a:prstGeom>
        </p:spPr>
        <p:txBody>
          <a:bodyPr wrap="square">
            <a:spAutoFit/>
          </a:bodyPr>
          <a:lstStyle/>
          <a:p>
            <a:r>
              <a:rPr lang="ru-RU" sz="2000" b="1" dirty="0">
                <a:latin typeface="Bookman Old Style" panose="02050604050505020204" pitchFamily="18" charset="0"/>
              </a:rPr>
              <a:t>Нейрон </a:t>
            </a:r>
            <a:r>
              <a:rPr lang="ru-RU" sz="2000" dirty="0">
                <a:latin typeface="Bookman Old Style" panose="02050604050505020204" pitchFamily="18" charset="0"/>
              </a:rPr>
              <a:t>— это вычислительная единица, называемая нейронным узлом, которая получает информацию, производит над ней простые вычисления и передает ее дальше. </a:t>
            </a:r>
            <a:endParaRPr lang="en-US" sz="2000" dirty="0">
              <a:latin typeface="Bookman Old Style" panose="02050604050505020204" pitchFamily="18" charset="0"/>
            </a:endParaRPr>
          </a:p>
          <a:p>
            <a:endParaRPr lang="en-US" sz="2000" dirty="0">
              <a:latin typeface="Bookman Old Style" panose="02050604050505020204" pitchFamily="18" charset="0"/>
            </a:endParaRPr>
          </a:p>
          <a:p>
            <a:r>
              <a:rPr lang="ru-RU" sz="2000" dirty="0">
                <a:latin typeface="Bookman Old Style" panose="02050604050505020204" pitchFamily="18" charset="0"/>
              </a:rPr>
              <a:t>Типичная нейронная сеть состоит из слоев нейронов, называемых нейронными узлами. Эти слои бывают следующих трех типов: </a:t>
            </a:r>
            <a:endParaRPr lang="en-US" sz="2000" dirty="0">
              <a:latin typeface="Bookman Old Style" panose="02050604050505020204" pitchFamily="18" charset="0"/>
            </a:endParaRPr>
          </a:p>
          <a:p>
            <a:r>
              <a:rPr lang="ru-RU" sz="2000" dirty="0">
                <a:latin typeface="Bookman Old Style" panose="02050604050505020204" pitchFamily="18" charset="0"/>
              </a:rPr>
              <a:t>входной слой (одиночный), </a:t>
            </a:r>
            <a:endParaRPr lang="en-US" sz="2000" dirty="0">
              <a:latin typeface="Bookman Old Style" panose="02050604050505020204" pitchFamily="18" charset="0"/>
            </a:endParaRPr>
          </a:p>
          <a:p>
            <a:r>
              <a:rPr lang="ru-RU" sz="2000" dirty="0">
                <a:latin typeface="Bookman Old Style" panose="02050604050505020204" pitchFamily="18" charset="0"/>
              </a:rPr>
              <a:t>скрытый слой (один или несколько) </a:t>
            </a:r>
            <a:endParaRPr lang="en-US" sz="2000" dirty="0">
              <a:latin typeface="Bookman Old Style" panose="02050604050505020204" pitchFamily="18" charset="0"/>
            </a:endParaRPr>
          </a:p>
          <a:p>
            <a:r>
              <a:rPr lang="ru-RU" sz="2000" dirty="0">
                <a:latin typeface="Bookman Old Style" panose="02050604050505020204" pitchFamily="18" charset="0"/>
              </a:rPr>
              <a:t>и выходной слой (одиночный). </a:t>
            </a:r>
            <a:endParaRPr lang="en-US" sz="2000" dirty="0">
              <a:latin typeface="Bookman Old Style" panose="02050604050505020204" pitchFamily="18" charset="0"/>
            </a:endParaRPr>
          </a:p>
          <a:p>
            <a:endParaRPr lang="en-US" sz="2000" dirty="0">
              <a:latin typeface="Bookman Old Style" panose="02050604050505020204" pitchFamily="18" charset="0"/>
            </a:endParaRPr>
          </a:p>
        </p:txBody>
      </p:sp>
    </p:spTree>
    <p:extLst>
      <p:ext uri="{BB962C8B-B14F-4D97-AF65-F5344CB8AC3E}">
        <p14:creationId xmlns:p14="http://schemas.microsoft.com/office/powerpoint/2010/main" val="229580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C504-36DE-35FA-3C3D-7A43D41927C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3866DA-94FD-DD84-1AE7-A1330BAD3F09}"/>
              </a:ext>
            </a:extLst>
          </p:cNvPr>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a:extLst>
              <a:ext uri="{FF2B5EF4-FFF2-40B4-BE49-F238E27FC236}">
                <a16:creationId xmlns:a16="http://schemas.microsoft.com/office/drawing/2014/main" id="{5058B78A-15CF-3A91-1F5D-AA9826658E0F}"/>
              </a:ext>
            </a:extLst>
          </p:cNvPr>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a:extLst>
              <a:ext uri="{FF2B5EF4-FFF2-40B4-BE49-F238E27FC236}">
                <a16:creationId xmlns:a16="http://schemas.microsoft.com/office/drawing/2014/main" id="{EEE7A76E-183A-E8E4-F840-41FCC43B2051}"/>
              </a:ext>
            </a:extLst>
          </p:cNvPr>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Нейрон</a:t>
            </a:r>
          </a:p>
        </p:txBody>
      </p:sp>
      <p:sp>
        <p:nvSpPr>
          <p:cNvPr id="10" name="Rectangle 1">
            <a:extLst>
              <a:ext uri="{FF2B5EF4-FFF2-40B4-BE49-F238E27FC236}">
                <a16:creationId xmlns:a16="http://schemas.microsoft.com/office/drawing/2014/main" id="{82A27D68-D2D4-BE53-A40F-68C90E7055D0}"/>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image">
            <a:extLst>
              <a:ext uri="{FF2B5EF4-FFF2-40B4-BE49-F238E27FC236}">
                <a16:creationId xmlns:a16="http://schemas.microsoft.com/office/drawing/2014/main" id="{A27776E0-C0A5-7FB2-8389-5868594BC16C}"/>
              </a:ext>
            </a:extLst>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8067552" y="1301859"/>
            <a:ext cx="3426310" cy="3604478"/>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97040CBE-0DB2-3EF9-79FC-CEDC4776F8FF}"/>
              </a:ext>
            </a:extLst>
          </p:cNvPr>
          <p:cNvSpPr/>
          <p:nvPr/>
        </p:nvSpPr>
        <p:spPr>
          <a:xfrm>
            <a:off x="635670" y="1484674"/>
            <a:ext cx="7528616" cy="1631216"/>
          </a:xfrm>
          <a:prstGeom prst="rect">
            <a:avLst/>
          </a:prstGeom>
        </p:spPr>
        <p:txBody>
          <a:bodyPr wrap="square">
            <a:spAutoFit/>
          </a:bodyPr>
          <a:lstStyle/>
          <a:p>
            <a:r>
              <a:rPr lang="ru-RU" sz="2000" dirty="0">
                <a:latin typeface="Bookman Old Style" panose="02050604050505020204" pitchFamily="18" charset="0"/>
              </a:rPr>
              <a:t>Входной слой получает информацию, n скрытых слоев, которые обрабатывают эту информацию и выходной слой, который выводит результат. У каждого из нейронов есть 2 основных параметра: входные и выходные данные. </a:t>
            </a:r>
          </a:p>
        </p:txBody>
      </p:sp>
      <p:sp>
        <p:nvSpPr>
          <p:cNvPr id="3" name="Прямоугольник 2">
            <a:extLst>
              <a:ext uri="{FF2B5EF4-FFF2-40B4-BE49-F238E27FC236}">
                <a16:creationId xmlns:a16="http://schemas.microsoft.com/office/drawing/2014/main" id="{540FB5E2-13DD-22F1-8CB8-7AD1B496A116}"/>
              </a:ext>
            </a:extLst>
          </p:cNvPr>
          <p:cNvSpPr/>
          <p:nvPr/>
        </p:nvSpPr>
        <p:spPr>
          <a:xfrm>
            <a:off x="635670" y="3403557"/>
            <a:ext cx="7431882" cy="3477875"/>
          </a:xfrm>
          <a:prstGeom prst="rect">
            <a:avLst/>
          </a:prstGeom>
        </p:spPr>
        <p:txBody>
          <a:bodyPr wrap="square">
            <a:spAutoFit/>
          </a:bodyPr>
          <a:lstStyle/>
          <a:p>
            <a:r>
              <a:rPr lang="ru-RU" sz="2000" dirty="0">
                <a:latin typeface="Bookman Old Style" panose="02050604050505020204" pitchFamily="18" charset="0"/>
              </a:rPr>
              <a:t>В случае входного нейрона: входные данные являются выходными. В остальных, во входные данные попадает суммарная информация всех нейронов с предыдущего слоя, после чего она нормализуется с помощью функции активации и попадает в поле выхода. </a:t>
            </a:r>
          </a:p>
          <a:p>
            <a:r>
              <a:rPr lang="ru-RU" sz="2000" dirty="0">
                <a:latin typeface="Bookman Old Style" panose="02050604050505020204" pitchFamily="18" charset="0"/>
              </a:rPr>
              <a:t>Математическая функция, содержащаяся в нейроне, может варьироваться в зависимости от типа искусственной нейронной сети — это могут быть простые функции регрессии, нелинейные сигмовидные функции и так далее.</a:t>
            </a:r>
          </a:p>
        </p:txBody>
      </p:sp>
    </p:spTree>
    <p:extLst>
      <p:ext uri="{BB962C8B-B14F-4D97-AF65-F5344CB8AC3E}">
        <p14:creationId xmlns:p14="http://schemas.microsoft.com/office/powerpoint/2010/main" val="100225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1477328"/>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Синапс</a:t>
            </a:r>
          </a:p>
          <a:p>
            <a:endParaRPr lang="ru-RU" sz="4800" dirty="0">
              <a:solidFill>
                <a:srgbClr val="004AAD"/>
              </a:solidFill>
              <a:latin typeface="Bookman Old Style" panose="02050604050505020204" pitchFamily="18" charset="0"/>
            </a:endParaRP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2" name="Прямоугольник 1"/>
          <p:cNvSpPr/>
          <p:nvPr/>
        </p:nvSpPr>
        <p:spPr>
          <a:xfrm>
            <a:off x="635670" y="1484674"/>
            <a:ext cx="7528616" cy="5016758"/>
          </a:xfrm>
          <a:prstGeom prst="rect">
            <a:avLst/>
          </a:prstGeom>
        </p:spPr>
        <p:txBody>
          <a:bodyPr wrap="square">
            <a:spAutoFit/>
          </a:bodyPr>
          <a:lstStyle/>
          <a:p>
            <a:r>
              <a:rPr lang="ru-RU" sz="2000" b="1" dirty="0">
                <a:latin typeface="Bookman Old Style" panose="02050604050505020204" pitchFamily="18" charset="0"/>
              </a:rPr>
              <a:t>Синапс </a:t>
            </a:r>
            <a:r>
              <a:rPr lang="ru-RU" sz="2000" dirty="0">
                <a:latin typeface="Bookman Old Style" panose="02050604050505020204" pitchFamily="18" charset="0"/>
              </a:rPr>
              <a:t>– это связь между двумя нейронами. У синапсов есть 1 параметр — вес. Благодаря ему, входная информация изменяется, когда передается от одного нейрона к другому. </a:t>
            </a:r>
          </a:p>
          <a:p>
            <a:endParaRPr lang="ru-RU" sz="2000" dirty="0">
              <a:latin typeface="Bookman Old Style" panose="02050604050505020204" pitchFamily="18" charset="0"/>
            </a:endParaRPr>
          </a:p>
          <a:p>
            <a:endParaRPr lang="ru-RU" sz="2000" dirty="0">
              <a:latin typeface="Bookman Old Style" panose="02050604050505020204" pitchFamily="18" charset="0"/>
            </a:endParaRPr>
          </a:p>
          <a:p>
            <a:r>
              <a:rPr lang="ru-RU" sz="2000" dirty="0">
                <a:latin typeface="Bookman Old Style" panose="02050604050505020204" pitchFamily="18" charset="0"/>
              </a:rPr>
              <a:t>Допустим, есть 3 нейрона, которые передают информацию следующему. Тогда есть 3 веса, соответствующие каждому из этих нейронов. У того нейрона, у которого вес будет больше, та информация и будет доминирующей в следующем нейроне (пример — смешение цветов). Совокупность весов нейронной сети или матрица весов — это своеобразный мозг всей системы. Именно благодаря этим весам, входная информация обрабатывается и превращается в результат.</a:t>
            </a:r>
          </a:p>
        </p:txBody>
      </p:sp>
      <p:pic>
        <p:nvPicPr>
          <p:cNvPr id="7" name="Рисунок 6"/>
          <p:cNvPicPr>
            <a:picLocks noChangeAspect="1"/>
          </p:cNvPicPr>
          <p:nvPr/>
        </p:nvPicPr>
        <p:blipFill>
          <a:blip r:embed="rId4">
            <a:clrChange>
              <a:clrFrom>
                <a:srgbClr val="EBFFFF"/>
              </a:clrFrom>
              <a:clrTo>
                <a:srgbClr val="EBFFFF">
                  <a:alpha val="0"/>
                </a:srgbClr>
              </a:clrTo>
            </a:clrChange>
          </a:blip>
          <a:stretch>
            <a:fillRect/>
          </a:stretch>
        </p:blipFill>
        <p:spPr>
          <a:xfrm>
            <a:off x="7606140" y="1315040"/>
            <a:ext cx="4069808" cy="3335597"/>
          </a:xfrm>
          <a:prstGeom prst="rect">
            <a:avLst/>
          </a:prstGeom>
        </p:spPr>
      </p:pic>
    </p:spTree>
    <p:extLst>
      <p:ext uri="{BB962C8B-B14F-4D97-AF65-F5344CB8AC3E}">
        <p14:creationId xmlns:p14="http://schemas.microsoft.com/office/powerpoint/2010/main" val="2076202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Функция активации</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2" name="Прямоугольник 1"/>
          <p:cNvSpPr/>
          <p:nvPr/>
        </p:nvSpPr>
        <p:spPr>
          <a:xfrm>
            <a:off x="914399" y="1546953"/>
            <a:ext cx="9582539" cy="1754326"/>
          </a:xfrm>
          <a:prstGeom prst="rect">
            <a:avLst/>
          </a:prstGeom>
        </p:spPr>
        <p:txBody>
          <a:bodyPr wrap="square">
            <a:spAutoFit/>
          </a:bodyPr>
          <a:lstStyle/>
          <a:p>
            <a:r>
              <a:rPr lang="ru-RU" b="1" dirty="0">
                <a:latin typeface="Bookman Old Style" panose="02050604050505020204" pitchFamily="18" charset="0"/>
              </a:rPr>
              <a:t>Функция активации </a:t>
            </a:r>
            <a:r>
              <a:rPr lang="ru-RU" dirty="0">
                <a:latin typeface="Bookman Old Style" panose="02050604050505020204" pitchFamily="18" charset="0"/>
              </a:rPr>
              <a:t>— это способ нормализации входных данных. То есть, если на входе будет большое число, пропустив его через функцию активации, можно получить на выходе число в нужном диапазоне. Функций активации достаточно много, но наиболее распространённые: Линейная, </a:t>
            </a:r>
            <a:r>
              <a:rPr lang="ru-RU" dirty="0" err="1">
                <a:latin typeface="Bookman Old Style" panose="02050604050505020204" pitchFamily="18" charset="0"/>
              </a:rPr>
              <a:t>Сигмоид</a:t>
            </a:r>
            <a:r>
              <a:rPr lang="ru-RU" dirty="0">
                <a:latin typeface="Bookman Old Style" panose="02050604050505020204" pitchFamily="18" charset="0"/>
              </a:rPr>
              <a:t> (Логистическая) и Гиперболический тангенс. Главные их отличия — это диапазон значений.</a:t>
            </a:r>
          </a:p>
        </p:txBody>
      </p:sp>
      <p:pic>
        <p:nvPicPr>
          <p:cNvPr id="4098" name="Picture 2" descr="https://neerc.ifmo.ru/wiki/images/a/a5/%D0%98%D1%81%D0%BA%D1%83%D1%81%D1%81%D1%82%D0%B2%D0%B5%D0%BD%D0%BD%D1%8B%D0%B9_%D0%BD%D0%B5%D0%B9%D1%80%D0%BE%D0%BD_%D1%81%D1%85%D0%B5%D0%BC%D0%B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3419" y="3501927"/>
            <a:ext cx="5715000"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620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Функция активации</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 name="Рисунок 2"/>
          <p:cNvPicPr>
            <a:picLocks noChangeAspect="1"/>
          </p:cNvPicPr>
          <p:nvPr/>
        </p:nvPicPr>
        <p:blipFill>
          <a:blip r:embed="rId4">
            <a:clrChange>
              <a:clrFrom>
                <a:srgbClr val="FEFEFE"/>
              </a:clrFrom>
              <a:clrTo>
                <a:srgbClr val="FEFEFE">
                  <a:alpha val="0"/>
                </a:srgbClr>
              </a:clrTo>
            </a:clrChange>
          </a:blip>
          <a:stretch>
            <a:fillRect/>
          </a:stretch>
        </p:blipFill>
        <p:spPr>
          <a:xfrm>
            <a:off x="2338938" y="1187564"/>
            <a:ext cx="8459931" cy="5435113"/>
          </a:xfrm>
          <a:prstGeom prst="rect">
            <a:avLst/>
          </a:prstGeom>
        </p:spPr>
      </p:pic>
    </p:spTree>
    <p:extLst>
      <p:ext uri="{BB962C8B-B14F-4D97-AF65-F5344CB8AC3E}">
        <p14:creationId xmlns:p14="http://schemas.microsoft.com/office/powerpoint/2010/main" val="2346870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10015070" y="3011534"/>
            <a:ext cx="3594254" cy="369332"/>
          </a:xfrm>
          <a:prstGeom prst="rect">
            <a:avLst/>
          </a:prstGeom>
          <a:solidFill>
            <a:schemeClr val="accent1">
              <a:alpha val="0"/>
            </a:schemeClr>
          </a:solidFill>
        </p:spPr>
        <p:txBody>
          <a:bodyPr wrap="none" rtlCol="0">
            <a:spAutoFit/>
          </a:bodyPr>
          <a:lstStyle/>
          <a:p>
            <a:r>
              <a:rPr lang="ru-RU" dirty="0">
                <a:solidFill>
                  <a:schemeClr val="accent1">
                    <a:lumMod val="75000"/>
                    <a:alpha val="38000"/>
                  </a:schemeClr>
                </a:solidFill>
                <a:latin typeface="AvantGardeGothicCTT" pitchFamily="2" charset="0"/>
              </a:rPr>
              <a:t>Методы машинного обучения</a:t>
            </a:r>
          </a:p>
        </p:txBody>
      </p:sp>
      <p:sp>
        <p:nvSpPr>
          <p:cNvPr id="6" name="Freeform 3"/>
          <p:cNvSpPr/>
          <p:nvPr/>
        </p:nvSpPr>
        <p:spPr>
          <a:xfrm rot="19800707">
            <a:off x="9104844" y="-702297"/>
            <a:ext cx="4590197" cy="7370273"/>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dpi="0" rotWithShape="1">
            <a:blip r:embed="rId2">
              <a:alphaModFix amt="12000"/>
              <a:extLst>
                <a:ext uri="{96DAC541-7B7A-43D3-8B79-37D633B846F1}">
                  <asvg:svgBlip xmlns:asvg="http://schemas.microsoft.com/office/drawing/2016/SVG/main" r:embed="rId3"/>
                </a:ext>
              </a:extLst>
            </a:blip>
            <a:srcRect/>
            <a:stretch>
              <a:fillRect/>
            </a:stretch>
          </a:blipFill>
        </p:spPr>
      </p:sp>
      <p:sp>
        <p:nvSpPr>
          <p:cNvPr id="5" name="TextBox 4"/>
          <p:cNvSpPr txBox="1"/>
          <p:nvPr/>
        </p:nvSpPr>
        <p:spPr>
          <a:xfrm>
            <a:off x="635670" y="448900"/>
            <a:ext cx="11556329" cy="738664"/>
          </a:xfrm>
          <a:prstGeom prst="rect">
            <a:avLst/>
          </a:prstGeom>
        </p:spPr>
        <p:txBody>
          <a:bodyPr wrap="square" lIns="0" tIns="0" rIns="0" bIns="0" rtlCol="0" anchor="t">
            <a:spAutoFit/>
          </a:bodyPr>
          <a:lstStyle/>
          <a:p>
            <a:r>
              <a:rPr lang="ru-RU" sz="4800" dirty="0">
                <a:solidFill>
                  <a:srgbClr val="004AAD"/>
                </a:solidFill>
                <a:latin typeface="Bookman Old Style" panose="02050604050505020204" pitchFamily="18" charset="0"/>
              </a:rPr>
              <a:t>Ошибка</a:t>
            </a:r>
          </a:p>
        </p:txBody>
      </p:sp>
      <p:sp>
        <p:nvSpPr>
          <p:cNvPr id="10"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2" name="Прямоугольник 1"/>
          <p:cNvSpPr/>
          <p:nvPr/>
        </p:nvSpPr>
        <p:spPr>
          <a:xfrm>
            <a:off x="635669" y="1669349"/>
            <a:ext cx="9982567" cy="2308324"/>
          </a:xfrm>
          <a:prstGeom prst="rect">
            <a:avLst/>
          </a:prstGeom>
        </p:spPr>
        <p:txBody>
          <a:bodyPr wrap="square">
            <a:spAutoFit/>
          </a:bodyPr>
          <a:lstStyle/>
          <a:p>
            <a:pPr algn="just"/>
            <a:r>
              <a:rPr lang="ru-RU" b="1" dirty="0">
                <a:latin typeface="Bookman Old Style" panose="02050604050505020204" pitchFamily="18" charset="0"/>
              </a:rPr>
              <a:t>Ошибка</a:t>
            </a:r>
            <a:r>
              <a:rPr lang="ru-RU" dirty="0">
                <a:latin typeface="Bookman Old Style" panose="02050604050505020204" pitchFamily="18" charset="0"/>
              </a:rPr>
              <a:t> — это процентная величина, отражающая расхождение между ожидаемым и полученным ответами. Ошибка формируется каждую эпоху и должна идти на спад. Если этого не происходит, значит, вы что-то делаете не так. Ошибку можно вычислить разными путями, самые распространённые: </a:t>
            </a:r>
            <a:r>
              <a:rPr lang="ru-RU" dirty="0" err="1">
                <a:latin typeface="Bookman Old Style" panose="02050604050505020204" pitchFamily="18" charset="0"/>
              </a:rPr>
              <a:t>Mean</a:t>
            </a:r>
            <a:r>
              <a:rPr lang="ru-RU" dirty="0">
                <a:latin typeface="Bookman Old Style" panose="02050604050505020204" pitchFamily="18" charset="0"/>
              </a:rPr>
              <a:t> </a:t>
            </a:r>
            <a:r>
              <a:rPr lang="ru-RU" dirty="0" err="1">
                <a:latin typeface="Bookman Old Style" panose="02050604050505020204" pitchFamily="18" charset="0"/>
              </a:rPr>
              <a:t>Squared</a:t>
            </a:r>
            <a:r>
              <a:rPr lang="ru-RU" dirty="0">
                <a:latin typeface="Bookman Old Style" panose="02050604050505020204" pitchFamily="18" charset="0"/>
              </a:rPr>
              <a:t> </a:t>
            </a:r>
            <a:r>
              <a:rPr lang="ru-RU" dirty="0" err="1">
                <a:latin typeface="Bookman Old Style" panose="02050604050505020204" pitchFamily="18" charset="0"/>
              </a:rPr>
              <a:t>Error</a:t>
            </a:r>
            <a:r>
              <a:rPr lang="ru-RU" dirty="0">
                <a:latin typeface="Bookman Old Style" panose="02050604050505020204" pitchFamily="18" charset="0"/>
              </a:rPr>
              <a:t> (MSE), </a:t>
            </a:r>
            <a:r>
              <a:rPr lang="ru-RU" dirty="0" err="1">
                <a:latin typeface="Bookman Old Style" panose="02050604050505020204" pitchFamily="18" charset="0"/>
              </a:rPr>
              <a:t>Root</a:t>
            </a:r>
            <a:r>
              <a:rPr lang="ru-RU" dirty="0">
                <a:latin typeface="Bookman Old Style" panose="02050604050505020204" pitchFamily="18" charset="0"/>
              </a:rPr>
              <a:t> MSE и </a:t>
            </a:r>
            <a:r>
              <a:rPr lang="ru-RU" dirty="0" err="1">
                <a:latin typeface="Bookman Old Style" panose="02050604050505020204" pitchFamily="18" charset="0"/>
              </a:rPr>
              <a:t>Arctan</a:t>
            </a:r>
            <a:r>
              <a:rPr lang="ru-RU" dirty="0">
                <a:latin typeface="Bookman Old Style" panose="02050604050505020204" pitchFamily="18" charset="0"/>
              </a:rPr>
              <a:t>. Здесь нет какого-либо ограничения на использование, как в функции активации, и можно выбрать любой метод, который будет приносить наилучший результат. Стоит лишь учитывать, что каждый метод считает ошибки по-разному. </a:t>
            </a:r>
          </a:p>
        </p:txBody>
      </p:sp>
      <mc:AlternateContent xmlns:mc="http://schemas.openxmlformats.org/markup-compatibility/2006" xmlns:a14="http://schemas.microsoft.com/office/drawing/2010/main">
        <mc:Choice Requires="a14">
          <p:sp>
            <p:nvSpPr>
              <p:cNvPr id="3" name="TextBox 2"/>
              <p:cNvSpPr txBox="1"/>
              <p:nvPr/>
            </p:nvSpPr>
            <p:spPr>
              <a:xfrm>
                <a:off x="635669" y="4095384"/>
                <a:ext cx="5802038" cy="7281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sSup>
                            <m:sSupPr>
                              <m:ctrlPr>
                                <a:rPr lang="ru-RU"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𝑝𝑟𝑒𝑑</m:t>
                                          </m:r>
                                        </m:sub>
                                      </m:sSub>
                                    </m:e>
                                    <m:sub>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ru-RU"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r>
                                        <a:rPr lang="en-US" b="0" i="1" smtClean="0">
                                          <a:latin typeface="Cambria Math" panose="02040503050406030204" pitchFamily="18" charset="0"/>
                                        </a:rPr>
                                        <m:t>_</m:t>
                                      </m:r>
                                      <m:r>
                                        <a:rPr lang="en-US" b="0" i="1" smtClean="0">
                                          <a:latin typeface="Cambria Math" panose="02040503050406030204" pitchFamily="18" charset="0"/>
                                        </a:rPr>
                                        <m:t>𝑝𝑟𝑒𝑑</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ru-RU"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r>
                                    <a:rPr lang="en-US" i="1">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𝑝𝑟𝑒𝑑</m:t>
                                          </m:r>
                                        </m:sub>
                                      </m:sSub>
                                    </m:e>
                                    <m:sub>
                                      <m:r>
                                        <a:rPr lang="en-US" b="0" i="1" smtClean="0">
                                          <a:latin typeface="Cambria Math" panose="02040503050406030204" pitchFamily="18" charset="0"/>
                                        </a:rPr>
                                        <m:t>𝑛</m:t>
                                      </m:r>
                                    </m:sub>
                                  </m:sSub>
                                </m:e>
                              </m:d>
                            </m:e>
                            <m:sup>
                              <m:r>
                                <a:rPr lang="en-US" i="1">
                                  <a:latin typeface="Cambria Math" panose="02040503050406030204" pitchFamily="18" charset="0"/>
                                </a:rPr>
                                <m:t>2</m:t>
                              </m:r>
                            </m:sup>
                          </m:sSup>
                        </m:num>
                        <m:den>
                          <m:r>
                            <a:rPr lang="en-US" b="0" i="1" smtClean="0">
                              <a:latin typeface="Cambria Math" panose="02040503050406030204" pitchFamily="18" charset="0"/>
                            </a:rPr>
                            <m:t>𝑛</m:t>
                          </m:r>
                        </m:den>
                      </m:f>
                    </m:oMath>
                  </m:oMathPara>
                </a14:m>
                <a:endParaRPr lang="ru-RU" dirty="0"/>
              </a:p>
            </p:txBody>
          </p:sp>
        </mc:Choice>
        <mc:Fallback xmlns="">
          <p:sp>
            <p:nvSpPr>
              <p:cNvPr id="3" name="TextBox 2"/>
              <p:cNvSpPr txBox="1">
                <a:spLocks noRot="1" noChangeAspect="1" noMove="1" noResize="1" noEditPoints="1" noAdjustHandles="1" noChangeArrowheads="1" noChangeShapeType="1" noTextEdit="1"/>
              </p:cNvSpPr>
              <p:nvPr/>
            </p:nvSpPr>
            <p:spPr>
              <a:xfrm>
                <a:off x="635669" y="4095384"/>
                <a:ext cx="5802038" cy="728148"/>
              </a:xfrm>
              <a:prstGeom prst="rect">
                <a:avLst/>
              </a:prstGeom>
              <a:blipFill rotWithShape="0">
                <a:blip r:embed="rId6"/>
                <a:stretch>
                  <a:fillRect/>
                </a:stretch>
              </a:blipFill>
            </p:spPr>
            <p:txBody>
              <a:bodyPr/>
              <a:lstStyle/>
              <a:p>
                <a:r>
                  <a:rPr lang="ru-RU">
                    <a:noFill/>
                  </a:rPr>
                  <a:t> </a:t>
                </a:r>
              </a:p>
            </p:txBody>
          </p:sp>
        </mc:Fallback>
      </mc:AlternateContent>
      <p:sp>
        <p:nvSpPr>
          <p:cNvPr id="7" name="Прямоугольник 6"/>
          <p:cNvSpPr/>
          <p:nvPr/>
        </p:nvSpPr>
        <p:spPr>
          <a:xfrm>
            <a:off x="6731742" y="4373338"/>
            <a:ext cx="715260" cy="369332"/>
          </a:xfrm>
          <a:prstGeom prst="rect">
            <a:avLst/>
          </a:prstGeom>
        </p:spPr>
        <p:txBody>
          <a:bodyPr wrap="none">
            <a:spAutoFit/>
          </a:bodyPr>
          <a:lstStyle/>
          <a:p>
            <a:r>
              <a:rPr lang="ru-RU" dirty="0">
                <a:latin typeface="Bookman Old Style" panose="02050604050505020204" pitchFamily="18" charset="0"/>
              </a:rPr>
              <a:t>MSE</a:t>
            </a:r>
            <a:endParaRPr lang="ru-RU" dirty="0"/>
          </a:p>
        </p:txBody>
      </p:sp>
      <mc:AlternateContent xmlns:mc="http://schemas.openxmlformats.org/markup-compatibility/2006" xmlns:a14="http://schemas.microsoft.com/office/drawing/2010/main">
        <mc:Choice Requires="a14">
          <p:sp>
            <p:nvSpPr>
              <p:cNvPr id="11" name="TextBox 10"/>
              <p:cNvSpPr txBox="1"/>
              <p:nvPr/>
            </p:nvSpPr>
            <p:spPr>
              <a:xfrm>
                <a:off x="635669" y="5490746"/>
                <a:ext cx="5920852"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ru-RU" i="1" smtClean="0">
                              <a:latin typeface="Cambria Math" panose="02040503050406030204" pitchFamily="18" charset="0"/>
                            </a:rPr>
                          </m:ctrlPr>
                        </m:radPr>
                        <m:deg/>
                        <m:e>
                          <m:f>
                            <m:fPr>
                              <m:ctrlPr>
                                <a:rPr lang="ru-RU" i="1">
                                  <a:latin typeface="Cambria Math" panose="02040503050406030204" pitchFamily="18" charset="0"/>
                                </a:rPr>
                              </m:ctrlPr>
                            </m:fPr>
                            <m:num>
                              <m:sSup>
                                <m:sSupPr>
                                  <m:ctrlPr>
                                    <a:rPr lang="ru-RU"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𝑝𝑟𝑒𝑑</m:t>
                                              </m:r>
                                            </m:sub>
                                          </m:sSub>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ru-RU"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r>
                                            <a:rPr lang="en-US" i="1">
                                              <a:latin typeface="Cambria Math" panose="02040503050406030204" pitchFamily="18" charset="0"/>
                                            </a:rPr>
                                            <m:t>_</m:t>
                                          </m:r>
                                          <m:r>
                                            <a:rPr lang="en-US" i="1">
                                              <a:latin typeface="Cambria Math" panose="02040503050406030204" pitchFamily="18" charset="0"/>
                                            </a:rPr>
                                            <m:t>𝑝𝑟𝑒𝑑</m:t>
                                          </m:r>
                                        </m:e>
                                        <m:sub>
                                          <m:r>
                                            <a:rPr lang="en-US" i="1">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ru-RU"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𝑝𝑟𝑒𝑑</m:t>
                                              </m:r>
                                            </m:sub>
                                          </m:sSub>
                                        </m:e>
                                        <m:sub>
                                          <m:r>
                                            <a:rPr lang="en-US" i="1">
                                              <a:latin typeface="Cambria Math" panose="02040503050406030204" pitchFamily="18" charset="0"/>
                                            </a:rPr>
                                            <m:t>𝑛</m:t>
                                          </m:r>
                                        </m:sub>
                                      </m:sSub>
                                    </m:e>
                                  </m:d>
                                </m:e>
                                <m:sup>
                                  <m:r>
                                    <a:rPr lang="en-US" i="1">
                                      <a:latin typeface="Cambria Math" panose="02040503050406030204" pitchFamily="18" charset="0"/>
                                    </a:rPr>
                                    <m:t>2</m:t>
                                  </m:r>
                                </m:sup>
                              </m:sSup>
                            </m:num>
                            <m:den>
                              <m:r>
                                <a:rPr lang="en-US" i="1">
                                  <a:latin typeface="Cambria Math" panose="02040503050406030204" pitchFamily="18" charset="0"/>
                                </a:rPr>
                                <m:t>𝑛</m:t>
                              </m:r>
                            </m:den>
                          </m:f>
                        </m:e>
                      </m:rad>
                    </m:oMath>
                  </m:oMathPara>
                </a14:m>
                <a:endParaRPr lang="ru-RU" dirty="0"/>
              </a:p>
            </p:txBody>
          </p:sp>
        </mc:Choice>
        <mc:Fallback xmlns="">
          <p:sp>
            <p:nvSpPr>
              <p:cNvPr id="11" name="TextBox 10"/>
              <p:cNvSpPr txBox="1">
                <a:spLocks noRot="1" noChangeAspect="1" noMove="1" noResize="1" noEditPoints="1" noAdjustHandles="1" noChangeArrowheads="1" noChangeShapeType="1" noTextEdit="1"/>
              </p:cNvSpPr>
              <p:nvPr/>
            </p:nvSpPr>
            <p:spPr>
              <a:xfrm>
                <a:off x="635669" y="5490746"/>
                <a:ext cx="5920852" cy="818366"/>
              </a:xfrm>
              <a:prstGeom prst="rect">
                <a:avLst/>
              </a:prstGeom>
              <a:blipFill rotWithShape="0">
                <a:blip r:embed="rId7"/>
                <a:stretch>
                  <a:fillRect b="-746"/>
                </a:stretch>
              </a:blipFill>
            </p:spPr>
            <p:txBody>
              <a:bodyPr/>
              <a:lstStyle/>
              <a:p>
                <a:r>
                  <a:rPr lang="ru-RU">
                    <a:noFill/>
                  </a:rPr>
                  <a:t> </a:t>
                </a:r>
              </a:p>
            </p:txBody>
          </p:sp>
        </mc:Fallback>
      </mc:AlternateContent>
      <p:sp>
        <p:nvSpPr>
          <p:cNvPr id="12" name="Прямоугольник 11"/>
          <p:cNvSpPr/>
          <p:nvPr/>
        </p:nvSpPr>
        <p:spPr>
          <a:xfrm>
            <a:off x="6731742" y="5768700"/>
            <a:ext cx="1303562" cy="369332"/>
          </a:xfrm>
          <a:prstGeom prst="rect">
            <a:avLst/>
          </a:prstGeom>
        </p:spPr>
        <p:txBody>
          <a:bodyPr wrap="none">
            <a:spAutoFit/>
          </a:bodyPr>
          <a:lstStyle/>
          <a:p>
            <a:r>
              <a:rPr lang="en-US" dirty="0">
                <a:latin typeface="Bookman Old Style" panose="02050604050505020204" pitchFamily="18" charset="0"/>
              </a:rPr>
              <a:t>Root </a:t>
            </a:r>
            <a:r>
              <a:rPr lang="ru-RU" dirty="0">
                <a:latin typeface="Bookman Old Style" panose="02050604050505020204" pitchFamily="18" charset="0"/>
              </a:rPr>
              <a:t>MSE</a:t>
            </a:r>
            <a:endParaRPr lang="ru-RU" dirty="0"/>
          </a:p>
        </p:txBody>
      </p:sp>
      <p:sp>
        <p:nvSpPr>
          <p:cNvPr id="8" name="Прямоугольник 7"/>
          <p:cNvSpPr/>
          <p:nvPr/>
        </p:nvSpPr>
        <p:spPr>
          <a:xfrm>
            <a:off x="8055491" y="4267390"/>
            <a:ext cx="3705195" cy="2246769"/>
          </a:xfrm>
          <a:prstGeom prst="rect">
            <a:avLst/>
          </a:prstGeom>
        </p:spPr>
        <p:txBody>
          <a:bodyPr wrap="square">
            <a:spAutoFit/>
          </a:bodyPr>
          <a:lstStyle/>
          <a:p>
            <a:r>
              <a:rPr lang="ru-RU" sz="1400" b="1" dirty="0">
                <a:latin typeface="Bookman Old Style" panose="02050604050505020204" pitchFamily="18" charset="0"/>
              </a:rPr>
              <a:t>Принцип подсчета ошибки</a:t>
            </a:r>
            <a:r>
              <a:rPr lang="en-US" sz="1400" b="1" dirty="0">
                <a:latin typeface="Bookman Old Style" panose="02050604050505020204" pitchFamily="18" charset="0"/>
              </a:rPr>
              <a:t>:</a:t>
            </a:r>
          </a:p>
          <a:p>
            <a:endParaRPr lang="en-US" sz="1400" dirty="0">
              <a:latin typeface="Bookman Old Style" panose="02050604050505020204" pitchFamily="18" charset="0"/>
            </a:endParaRPr>
          </a:p>
          <a:p>
            <a:r>
              <a:rPr lang="ru-RU" sz="1400" dirty="0">
                <a:latin typeface="Bookman Old Style" panose="02050604050505020204" pitchFamily="18" charset="0"/>
              </a:rPr>
              <a:t>За каждый проход ошибка вычисляется как разница между идеальным ответом и полученным. Далее разность либо возводится в квадрат, либо вычисляется квадратный тангенс из этой разности, после чего полученное число делится на количество сетов.</a:t>
            </a:r>
          </a:p>
        </p:txBody>
      </p:sp>
    </p:spTree>
    <p:extLst>
      <p:ext uri="{BB962C8B-B14F-4D97-AF65-F5344CB8AC3E}">
        <p14:creationId xmlns:p14="http://schemas.microsoft.com/office/powerpoint/2010/main" val="334960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P spid="12" grpId="0"/>
      <p:bldP spid="8"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9697</TotalTime>
  <Words>1338</Words>
  <Application>Microsoft Office PowerPoint</Application>
  <PresentationFormat>Широкоэкранный</PresentationFormat>
  <Paragraphs>127</Paragraphs>
  <Slides>29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29</vt:i4>
      </vt:variant>
    </vt:vector>
  </HeadingPairs>
  <TitlesOfParts>
    <vt:vector size="36" baseType="lpstr">
      <vt:lpstr>Arial</vt:lpstr>
      <vt:lpstr>AvantGardeGothicCTT</vt:lpstr>
      <vt:lpstr>Bookman Old Style</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Дементьева Кристина</cp:lastModifiedBy>
  <cp:revision>137</cp:revision>
  <dcterms:created xsi:type="dcterms:W3CDTF">2023-08-23T05:44:28Z</dcterms:created>
  <dcterms:modified xsi:type="dcterms:W3CDTF">2025-10-21T09:05:43Z</dcterms:modified>
</cp:coreProperties>
</file>